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0"/>
  </p:notesMasterIdLst>
  <p:sldIdLst>
    <p:sldId id="262" r:id="rId2"/>
    <p:sldId id="264" r:id="rId3"/>
    <p:sldId id="429" r:id="rId4"/>
    <p:sldId id="282" r:id="rId5"/>
    <p:sldId id="405" r:id="rId6"/>
    <p:sldId id="271" r:id="rId7"/>
    <p:sldId id="344" r:id="rId8"/>
    <p:sldId id="431" r:id="rId9"/>
    <p:sldId id="432" r:id="rId10"/>
    <p:sldId id="433" r:id="rId11"/>
    <p:sldId id="328" r:id="rId12"/>
    <p:sldId id="419" r:id="rId13"/>
    <p:sldId id="417" r:id="rId14"/>
    <p:sldId id="418" r:id="rId15"/>
    <p:sldId id="358" r:id="rId16"/>
    <p:sldId id="359" r:id="rId17"/>
    <p:sldId id="416" r:id="rId18"/>
    <p:sldId id="404" r:id="rId19"/>
  </p:sldIdLst>
  <p:sldSz cx="12601575"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16F821"/>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35" autoAdjust="0"/>
    <p:restoredTop sz="94714" autoAdjust="0"/>
  </p:normalViewPr>
  <p:slideViewPr>
    <p:cSldViewPr>
      <p:cViewPr>
        <p:scale>
          <a:sx n="70" d="100"/>
          <a:sy n="70" d="100"/>
        </p:scale>
        <p:origin x="-1728" y="-293"/>
      </p:cViewPr>
      <p:guideLst>
        <p:guide orient="horz" pos="2160"/>
        <p:guide pos="39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7F0164C5-C45D-450C-BC71-DE9A8EA2AD4F}" type="datetimeFigureOut">
              <a:rPr lang="fr-FR" smtClean="0"/>
              <a:pPr/>
              <a:t>15/11/2023</a:t>
            </a:fld>
            <a:endParaRPr lang="fr-FR"/>
          </a:p>
        </p:txBody>
      </p:sp>
      <p:sp>
        <p:nvSpPr>
          <p:cNvPr id="4" name="Espace réservé de l'image des diapositives 3"/>
          <p:cNvSpPr>
            <a:spLocks noGrp="1" noRot="1" noChangeAspect="1"/>
          </p:cNvSpPr>
          <p:nvPr>
            <p:ph type="sldImg" idx="2"/>
          </p:nvPr>
        </p:nvSpPr>
        <p:spPr>
          <a:xfrm>
            <a:off x="-4763" y="733425"/>
            <a:ext cx="6734176" cy="36655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DD4B5BA2-1C3D-4004-855D-6B22D9A1C3D4}" type="slidenum">
              <a:rPr lang="fr-FR" smtClean="0"/>
              <a:pPr/>
              <a:t>‹N°›</a:t>
            </a:fld>
            <a:endParaRPr lang="fr-FR"/>
          </a:p>
        </p:txBody>
      </p:sp>
    </p:spTree>
    <p:extLst>
      <p:ext uri="{BB962C8B-B14F-4D97-AF65-F5344CB8AC3E}">
        <p14:creationId xmlns:p14="http://schemas.microsoft.com/office/powerpoint/2010/main" val="311305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63" y="733425"/>
            <a:ext cx="6734176" cy="3665538"/>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303CF7-0B96-4B99-967C-D569A566C05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120005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735092" y="1371600"/>
            <a:ext cx="10820553"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735092" y="3228536"/>
            <a:ext cx="10824753"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063C5176-4D6D-43C8-AECA-342CAFF260A0}" type="datetime1">
              <a:rPr lang="fr-FR" smtClean="0">
                <a:solidFill>
                  <a:prstClr val="black">
                    <a:tint val="75000"/>
                  </a:prstClr>
                </a:solidFill>
              </a:rPr>
              <a:pPr/>
              <a:t>15/11/2023</a:t>
            </a:fld>
            <a:endParaRPr lang="fr-FR">
              <a:solidFill>
                <a:prstClr val="black">
                  <a:tint val="75000"/>
                </a:prstClr>
              </a:solidFill>
            </a:endParaRPr>
          </a:p>
        </p:txBody>
      </p:sp>
      <p:sp>
        <p:nvSpPr>
          <p:cNvPr id="19" name="Espace réservé du pied de page 18"/>
          <p:cNvSpPr>
            <a:spLocks noGrp="1"/>
          </p:cNvSpPr>
          <p:nvPr>
            <p:ph type="ftr" sz="quarter" idx="11"/>
          </p:nvPr>
        </p:nvSpPr>
        <p:spPr/>
        <p:txBody>
          <a:bodyPr/>
          <a:lstStyle/>
          <a:p>
            <a:endParaRPr lang="fr-FR">
              <a:solidFill>
                <a:prstClr val="black">
                  <a:tint val="75000"/>
                </a:prstClr>
              </a:solidFill>
            </a:endParaRPr>
          </a:p>
        </p:txBody>
      </p:sp>
      <p:sp>
        <p:nvSpPr>
          <p:cNvPr id="27" name="Espace réservé du numéro de diapositive 26"/>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773034B-E567-44CC-86B8-D355BBE3F44A}" type="datetime1">
              <a:rPr lang="fr-FR" smtClean="0">
                <a:solidFill>
                  <a:prstClr val="black">
                    <a:tint val="75000"/>
                  </a:prstClr>
                </a:solidFill>
              </a:rPr>
              <a:pPr/>
              <a:t>15/11/2023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36143" y="914402"/>
            <a:ext cx="2835354"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30079" y="914402"/>
            <a:ext cx="8296036"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163C614-9D11-4DDD-8E0C-01CF5E55E45F}" type="datetime1">
              <a:rPr lang="fr-FR" smtClean="0">
                <a:solidFill>
                  <a:prstClr val="black">
                    <a:tint val="75000"/>
                  </a:prstClr>
                </a:solidFill>
              </a:rPr>
              <a:pPr/>
              <a:t>15/11/2023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8575F6A-4128-4F41-92CD-4123E60ACFCA}" type="datetime1">
              <a:rPr lang="fr-FR" smtClean="0">
                <a:solidFill>
                  <a:prstClr val="black">
                    <a:tint val="75000"/>
                  </a:prstClr>
                </a:solidFill>
              </a:rPr>
              <a:pPr/>
              <a:t>15/11/2023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30891" y="1316736"/>
            <a:ext cx="10711339"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30891" y="2704664"/>
            <a:ext cx="10711339"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77444D6-A54F-44F6-88B4-350C6F70F728}" type="datetime1">
              <a:rPr lang="fr-FR" smtClean="0">
                <a:solidFill>
                  <a:prstClr val="black">
                    <a:tint val="75000"/>
                  </a:prstClr>
                </a:solidFill>
              </a:rPr>
              <a:pPr/>
              <a:t>15/11/2023</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30079" y="704088"/>
            <a:ext cx="11341418"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630079" y="1920085"/>
            <a:ext cx="5565696"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6405801" y="1920085"/>
            <a:ext cx="5565696"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E6FF5DC-9A44-4D58-B794-61200B18A5DA}" type="datetime1">
              <a:rPr lang="fr-FR" smtClean="0">
                <a:solidFill>
                  <a:prstClr val="black">
                    <a:tint val="75000"/>
                  </a:prstClr>
                </a:solidFill>
              </a:rPr>
              <a:pPr/>
              <a:t>15/11/2023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079" y="704088"/>
            <a:ext cx="11341418"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30079" y="1855248"/>
            <a:ext cx="5567884"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401425" y="1859759"/>
            <a:ext cx="5570071"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30079" y="2514600"/>
            <a:ext cx="5567884"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6401425" y="2514600"/>
            <a:ext cx="5570071"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382FCCB-FBF9-4898-8547-ED3A86B0EF9A}" type="datetime1">
              <a:rPr lang="fr-FR" smtClean="0">
                <a:solidFill>
                  <a:prstClr val="black">
                    <a:tint val="75000"/>
                  </a:prstClr>
                </a:solidFill>
              </a:rPr>
              <a:pPr/>
              <a:t>15/11/2023</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30079" y="704088"/>
            <a:ext cx="1144643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03B10D3-DD0F-4912-8538-FB4A44CCBA15}" type="datetime1">
              <a:rPr lang="fr-FR" smtClean="0">
                <a:solidFill>
                  <a:prstClr val="black">
                    <a:tint val="75000"/>
                  </a:prstClr>
                </a:solidFill>
              </a:rPr>
              <a:pPr/>
              <a:t>15/11/2023</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CA6B54D-7DF4-4F26-BD59-8BA5DAEE0545}" type="datetime1">
              <a:rPr lang="fr-FR" smtClean="0">
                <a:solidFill>
                  <a:prstClr val="black">
                    <a:tint val="75000"/>
                  </a:prstClr>
                </a:solidFill>
              </a:rPr>
              <a:pPr/>
              <a:t>15/11/2023</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45119" y="514352"/>
            <a:ext cx="3780473"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45119" y="1676400"/>
            <a:ext cx="3780473"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926866" y="1676400"/>
            <a:ext cx="704463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D0A5FEF-ABBC-4A8F-AC78-5336A463DD56}" type="datetime1">
              <a:rPr lang="fr-FR" smtClean="0">
                <a:solidFill>
                  <a:prstClr val="black">
                    <a:tint val="75000"/>
                  </a:prstClr>
                </a:solidFill>
              </a:rPr>
              <a:pPr/>
              <a:t>15/11/2023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4362804" y="1108077"/>
            <a:ext cx="7245905"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11030698" y="5359769"/>
            <a:ext cx="214227"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840106" y="1176998"/>
            <a:ext cx="3049581"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840105" y="2828785"/>
            <a:ext cx="304538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15F10F82-0CF4-4F37-9675-BAD4D5D18210}" type="datetime1">
              <a:rPr lang="fr-FR" smtClean="0">
                <a:solidFill>
                  <a:prstClr val="black">
                    <a:tint val="75000"/>
                  </a:prstClr>
                </a:solidFill>
              </a:rPr>
              <a:pPr/>
              <a:t>15/11/2023</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a:xfrm>
            <a:off x="11131392" y="6356352"/>
            <a:ext cx="840105" cy="365125"/>
          </a:xfrm>
        </p:spPr>
        <p:txBody>
          <a:bodyPr/>
          <a:lstStyle/>
          <a:p>
            <a:fld id="{7B21F08C-2732-45EC-951F-C68F484387F2}" type="slidenum">
              <a:rPr lang="fr-FR" smtClean="0">
                <a:solidFill>
                  <a:prstClr val="black">
                    <a:tint val="75000"/>
                  </a:prstClr>
                </a:solidFill>
              </a:rPr>
              <a:pPr/>
              <a:t>‹N°›</a:t>
            </a:fld>
            <a:endParaRPr lang="fr-FR">
              <a:solidFill>
                <a:prstClr val="black">
                  <a:tint val="75000"/>
                </a:prstClr>
              </a:solidFill>
            </a:endParaRPr>
          </a:p>
        </p:txBody>
      </p:sp>
      <p:sp>
        <p:nvSpPr>
          <p:cNvPr id="3" name="Espace réservé pour une image  2"/>
          <p:cNvSpPr>
            <a:spLocks noGrp="1"/>
          </p:cNvSpPr>
          <p:nvPr>
            <p:ph type="pic" idx="1"/>
          </p:nvPr>
        </p:nvSpPr>
        <p:spPr>
          <a:xfrm rot="420000">
            <a:off x="4803859" y="1199517"/>
            <a:ext cx="6363796"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13127" y="5816600"/>
            <a:ext cx="1262782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6038255" y="6219827"/>
            <a:ext cx="656332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13127" y="-7144"/>
            <a:ext cx="1262782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6038255" y="-7144"/>
            <a:ext cx="656332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630079" y="704088"/>
            <a:ext cx="11341418"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630079" y="1935480"/>
            <a:ext cx="11341418"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30079" y="6356352"/>
            <a:ext cx="2940368"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15/11/2023</a:t>
            </a:fld>
            <a:endParaRPr lang="fr-BE"/>
          </a:p>
        </p:txBody>
      </p:sp>
      <p:sp>
        <p:nvSpPr>
          <p:cNvPr id="22" name="Espace réservé du pied de page 21"/>
          <p:cNvSpPr>
            <a:spLocks noGrp="1"/>
          </p:cNvSpPr>
          <p:nvPr>
            <p:ph type="ftr" sz="quarter" idx="3"/>
          </p:nvPr>
        </p:nvSpPr>
        <p:spPr>
          <a:xfrm>
            <a:off x="3675460" y="6356352"/>
            <a:ext cx="4620577"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10921366" y="6356352"/>
            <a:ext cx="1050131"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26207" y="202408"/>
            <a:ext cx="12651942"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slow">
    <p:circl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8" y="0"/>
            <a:ext cx="12766038" cy="6858000"/>
          </a:xfrm>
          <a:prstGeom prst="rect">
            <a:avLst/>
          </a:prstGeom>
        </p:spPr>
      </p:pic>
      <p:sp>
        <p:nvSpPr>
          <p:cNvPr id="19" name="Text Box 5"/>
          <p:cNvSpPr txBox="1">
            <a:spLocks noChangeArrowheads="1"/>
          </p:cNvSpPr>
          <p:nvPr/>
        </p:nvSpPr>
        <p:spPr bwMode="auto">
          <a:xfrm>
            <a:off x="2" y="801227"/>
            <a:ext cx="6054661" cy="4955128"/>
          </a:xfrm>
          <a:prstGeom prst="rect">
            <a:avLst/>
          </a:prstGeom>
          <a:noFill/>
          <a:ln>
            <a:noFill/>
          </a:ln>
          <a:extLst/>
        </p:spPr>
        <p:style>
          <a:lnRef idx="2">
            <a:schemeClr val="accent6"/>
          </a:lnRef>
          <a:fillRef idx="1001">
            <a:schemeClr val="lt1"/>
          </a:fillRef>
          <a:effectRef idx="0">
            <a:schemeClr val="accent6"/>
          </a:effectRef>
          <a:fontRef idx="minor">
            <a:schemeClr val="dk1"/>
          </a:fontRef>
        </p:style>
        <p:txBody>
          <a:bodyPr wrap="square" lIns="91368" tIns="45683" rIns="91368" bIns="45683">
            <a:spAutoFit/>
            <a:scene3d>
              <a:camera prst="orthographicFront"/>
              <a:lightRig rig="glow" dir="tl">
                <a:rot lat="0" lon="0" rev="5400000"/>
              </a:lightRig>
            </a:scene3d>
            <a:sp3d contourW="12700">
              <a:bevelT w="25400" h="25400"/>
              <a:contourClr>
                <a:schemeClr val="accent6">
                  <a:shade val="73000"/>
                </a:schemeClr>
              </a:contourClr>
            </a:sp3d>
          </a:bodyPr>
          <a:lstStyle>
            <a:defPPr>
              <a:defRPr lang="fr-FR"/>
            </a:defPPr>
            <a:lvl1pPr algn="ctr" rtl="1" fontAlgn="base">
              <a:spcBef>
                <a:spcPct val="0"/>
              </a:spcBef>
              <a:spcAft>
                <a:spcPct val="0"/>
              </a:spcAft>
              <a:defRPr kumimoji="1" sz="2800" b="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pitchFamily="18" charset="0"/>
                <a:cs typeface="Arabic Transparent" pitchFamily="2" charset="-78"/>
              </a:defRPr>
            </a:lvl1pPr>
          </a:lstStyle>
          <a:p>
            <a:pPr marL="0" lvl="1" algn="ctr" rtl="1"/>
            <a:endParaRPr kumimoji="1" lang="ar-DZ" sz="4000" b="1" dirty="0" smtClean="0">
              <a:ln w="11430"/>
              <a:solidFill>
                <a:srgbClr val="CC9900"/>
              </a:solidFill>
              <a:latin typeface="Times New Roman" pitchFamily="18" charset="0"/>
              <a:cs typeface="Arabic Transparent" pitchFamily="2" charset="-78"/>
            </a:endParaRPr>
          </a:p>
          <a:p>
            <a:pPr marL="0" lvl="1" algn="ctr" rtl="1"/>
            <a:endParaRPr kumimoji="1" lang="ar-DZ" sz="4000" b="1" dirty="0" smtClean="0">
              <a:ln w="11430"/>
              <a:solidFill>
                <a:srgbClr val="CC9900"/>
              </a:solidFill>
              <a:latin typeface="Times New Roman" pitchFamily="18" charset="0"/>
              <a:cs typeface="Arabic Transparent" pitchFamily="2" charset="-78"/>
            </a:endParaRPr>
          </a:p>
          <a:p>
            <a:pPr marL="0" lvl="1" algn="ctr" rtl="1"/>
            <a:endParaRPr kumimoji="1" lang="ar-DZ" sz="3600" b="1" dirty="0" smtClean="0">
              <a:ln w="11430"/>
              <a:solidFill>
                <a:srgbClr val="CC9900"/>
              </a:solidFill>
              <a:latin typeface="Times New Roman" pitchFamily="18" charset="0"/>
              <a:cs typeface="Arabic Transparent" pitchFamily="2" charset="-78"/>
            </a:endParaRPr>
          </a:p>
          <a:p>
            <a:pPr marL="0" lvl="1" algn="ctr" rtl="1"/>
            <a:r>
              <a:rPr kumimoji="1" lang="ar-DZ" sz="4000" b="1" dirty="0" smtClean="0">
                <a:ln w="11430"/>
                <a:solidFill>
                  <a:schemeClr val="bg1"/>
                </a:solidFill>
                <a:latin typeface="Microsoft Uighur" pitchFamily="2" charset="-78"/>
                <a:cs typeface="Microsoft Uighur" pitchFamily="2" charset="-78"/>
              </a:rPr>
              <a:t>المديرية الجهوية للجمارك بالشلف</a:t>
            </a:r>
          </a:p>
          <a:p>
            <a:pPr marL="0" lvl="1" algn="ctr" rtl="1"/>
            <a:r>
              <a:rPr kumimoji="1" lang="ar-DZ" sz="4000" b="1" dirty="0" smtClean="0">
                <a:ln w="11430"/>
                <a:solidFill>
                  <a:schemeClr val="bg1"/>
                </a:solidFill>
                <a:latin typeface="Microsoft Uighur" pitchFamily="2" charset="-78"/>
                <a:cs typeface="Microsoft Uighur" pitchFamily="2" charset="-78"/>
              </a:rPr>
              <a:t>مفتشية الأقسام للجمارك بالشلف </a:t>
            </a:r>
          </a:p>
          <a:p>
            <a:pPr marL="0" lvl="1" algn="ctr" rtl="1"/>
            <a:endParaRPr kumimoji="1" lang="ar-DZ" sz="4000" b="1" dirty="0" smtClean="0">
              <a:ln w="11430"/>
              <a:solidFill>
                <a:schemeClr val="bg1"/>
              </a:solidFill>
              <a:latin typeface="Times New Roman" pitchFamily="18" charset="0"/>
              <a:cs typeface="Arabic Transparent" pitchFamily="2" charset="-78"/>
            </a:endParaRPr>
          </a:p>
          <a:p>
            <a:pPr marL="0" lvl="1" algn="ctr" rtl="1"/>
            <a:endParaRPr kumimoji="1" lang="ar-DZ" sz="4000" b="1" dirty="0" smtClean="0">
              <a:ln w="11430"/>
              <a:solidFill>
                <a:schemeClr val="bg1"/>
              </a:solidFill>
              <a:latin typeface="Times New Roman" pitchFamily="18" charset="0"/>
              <a:cs typeface="Arabic Transparent" pitchFamily="2" charset="-78"/>
            </a:endParaRPr>
          </a:p>
          <a:p>
            <a:pPr marL="0" lvl="1" algn="ctr" rtl="1"/>
            <a:endParaRPr kumimoji="1" lang="fr-FR" sz="4000" b="1" dirty="0" smtClean="0">
              <a:ln w="11430"/>
              <a:solidFill>
                <a:schemeClr val="bg1"/>
              </a:solidFill>
              <a:latin typeface="Times New Roman" pitchFamily="18" charset="0"/>
              <a:cs typeface="Arabic Transparent" pitchFamily="2" charset="-78"/>
            </a:endParaRPr>
          </a:p>
        </p:txBody>
      </p:sp>
      <p:pic>
        <p:nvPicPr>
          <p:cNvPr id="14" name="Image 13" descr="siteon0-5a6dd.png"/>
          <p:cNvPicPr>
            <a:picLocks noChangeAspect="1"/>
          </p:cNvPicPr>
          <p:nvPr/>
        </p:nvPicPr>
        <p:blipFill>
          <a:blip r:embed="rId6">
            <a:lum bright="72000" contrast="100000"/>
          </a:blip>
          <a:stretch>
            <a:fillRect/>
          </a:stretch>
        </p:blipFill>
        <p:spPr>
          <a:xfrm>
            <a:off x="0" y="-283951"/>
            <a:ext cx="5656453" cy="2922688"/>
          </a:xfrm>
          <a:prstGeom prst="rect">
            <a:avLst/>
          </a:prstGeom>
          <a:ln>
            <a:noFill/>
          </a:ln>
        </p:spPr>
      </p:pic>
      <p:sp>
        <p:nvSpPr>
          <p:cNvPr id="16" name="Rectangle 15"/>
          <p:cNvSpPr/>
          <p:nvPr/>
        </p:nvSpPr>
        <p:spPr>
          <a:xfrm rot="509920">
            <a:off x="1057560" y="4097486"/>
            <a:ext cx="10440180" cy="1200329"/>
          </a:xfrm>
          <a:prstGeom prst="rect">
            <a:avLst/>
          </a:prstGeom>
          <a:scene3d>
            <a:camera prst="isometricOffAxis1Right"/>
            <a:lightRig rig="threePt" dir="t"/>
          </a:scene3d>
        </p:spPr>
        <p:txBody>
          <a:bodyPr wrap="square">
            <a:spAutoFit/>
            <a:scene3d>
              <a:camera prst="perspectiveContrastingLeftFacing"/>
              <a:lightRig rig="threePt" dir="t"/>
            </a:scene3d>
          </a:bodyPr>
          <a:lstStyle/>
          <a:p>
            <a:pPr lvl="0" algn="ctr" rtl="1"/>
            <a:r>
              <a:rPr lang="ar-DZ" sz="3600" b="1" dirty="0" smtClean="0">
                <a:ln w="19050">
                  <a:solidFill>
                    <a:schemeClr val="tx2">
                      <a:tint val="1000"/>
                    </a:schemeClr>
                  </a:solidFill>
                  <a:prstDash val="solid"/>
                </a:ln>
                <a:solidFill>
                  <a:schemeClr val="tx1">
                    <a:lumMod val="85000"/>
                  </a:schemeClr>
                </a:solidFill>
                <a:effectLst>
                  <a:outerShdw blurRad="50000" dist="50800" dir="7500000" algn="tl">
                    <a:srgbClr val="000000">
                      <a:shade val="5000"/>
                      <a:alpha val="35000"/>
                    </a:srgbClr>
                  </a:outerShdw>
                </a:effectLst>
                <a:latin typeface="Arial" pitchFamily="34" charset="0"/>
                <a:cs typeface="Arial" pitchFamily="34" charset="0"/>
              </a:rPr>
              <a:t>إجراءات مصادرة و بيع المحجوزات </a:t>
            </a:r>
          </a:p>
          <a:p>
            <a:pPr lvl="0" algn="ctr" rtl="1"/>
            <a:r>
              <a:rPr lang="ar-DZ" sz="3600" b="1" dirty="0" smtClean="0">
                <a:ln w="19050">
                  <a:solidFill>
                    <a:schemeClr val="tx2">
                      <a:tint val="1000"/>
                    </a:schemeClr>
                  </a:solidFill>
                  <a:prstDash val="solid"/>
                </a:ln>
                <a:solidFill>
                  <a:schemeClr val="tx1">
                    <a:lumMod val="85000"/>
                  </a:schemeClr>
                </a:solidFill>
                <a:effectLst>
                  <a:outerShdw blurRad="50000" dist="50800" dir="7500000" algn="tl">
                    <a:srgbClr val="000000">
                      <a:shade val="5000"/>
                      <a:alpha val="35000"/>
                    </a:srgbClr>
                  </a:outerShdw>
                </a:effectLst>
                <a:latin typeface="Arial" pitchFamily="34" charset="0"/>
                <a:cs typeface="Arial" pitchFamily="34" charset="0"/>
              </a:rPr>
              <a:t>قبل صدور أحكام قضائية  </a:t>
            </a:r>
          </a:p>
        </p:txBody>
      </p:sp>
      <p:sp>
        <p:nvSpPr>
          <p:cNvPr id="18" name="ZoneTexte 17"/>
          <p:cNvSpPr txBox="1"/>
          <p:nvPr/>
        </p:nvSpPr>
        <p:spPr>
          <a:xfrm>
            <a:off x="1082912" y="5857894"/>
            <a:ext cx="9943500" cy="1323439"/>
          </a:xfrm>
          <a:prstGeom prst="rect">
            <a:avLst/>
          </a:prstGeom>
          <a:noFill/>
        </p:spPr>
        <p:txBody>
          <a:bodyPr wrap="square" rtlCol="0">
            <a:spAutoFit/>
          </a:bodyPr>
          <a:lstStyle/>
          <a:p>
            <a:pPr algn="r" rtl="1"/>
            <a:r>
              <a:rPr lang="ar-DZ" sz="2000" b="1" u="sng" dirty="0" smtClean="0">
                <a:solidFill>
                  <a:schemeClr val="tx2">
                    <a:lumMod val="75000"/>
                  </a:schemeClr>
                </a:solidFill>
              </a:rPr>
              <a:t>من تقديــم:</a:t>
            </a:r>
            <a:r>
              <a:rPr lang="ar-DZ" sz="2000" b="1" dirty="0" smtClean="0">
                <a:solidFill>
                  <a:schemeClr val="tx2">
                    <a:lumMod val="75000"/>
                  </a:schemeClr>
                </a:solidFill>
              </a:rPr>
              <a:t> </a:t>
            </a:r>
            <a:r>
              <a:rPr lang="ar-DZ" sz="2000" b="1" dirty="0" smtClean="0">
                <a:solidFill>
                  <a:schemeClr val="tx1">
                    <a:lumMod val="85000"/>
                  </a:schemeClr>
                </a:solidFill>
              </a:rPr>
              <a:t>ضابط الفرق بوثلجة عبد الكريم </a:t>
            </a:r>
          </a:p>
          <a:p>
            <a:pPr algn="r" rtl="1"/>
            <a:r>
              <a:rPr lang="ar-DZ" sz="2000" b="1" dirty="0" smtClean="0">
                <a:solidFill>
                  <a:schemeClr val="tx1">
                    <a:lumMod val="85000"/>
                  </a:schemeClr>
                </a:solidFill>
              </a:rPr>
              <a:t>               رئيس مكتب المنازعات </a:t>
            </a:r>
            <a:r>
              <a:rPr lang="ar-DZ" sz="2000" b="1" dirty="0" err="1" smtClean="0">
                <a:solidFill>
                  <a:schemeClr val="tx1">
                    <a:lumMod val="85000"/>
                  </a:schemeClr>
                </a:solidFill>
              </a:rPr>
              <a:t>و</a:t>
            </a:r>
            <a:r>
              <a:rPr lang="ar-DZ" sz="2000" b="1" dirty="0" smtClean="0">
                <a:solidFill>
                  <a:schemeClr val="tx1">
                    <a:lumMod val="85000"/>
                  </a:schemeClr>
                </a:solidFill>
              </a:rPr>
              <a:t> التحصيل</a:t>
            </a:r>
          </a:p>
          <a:p>
            <a:pPr algn="r" rtl="1"/>
            <a:r>
              <a:rPr lang="ar-DZ" sz="2000" b="1" dirty="0" smtClean="0">
                <a:solidFill>
                  <a:schemeClr val="accent5">
                    <a:lumMod val="50000"/>
                  </a:schemeClr>
                </a:solidFill>
              </a:rPr>
              <a:t> </a:t>
            </a:r>
            <a:r>
              <a:rPr lang="ar-DZ" sz="2000" b="1" dirty="0" smtClean="0">
                <a:solidFill>
                  <a:schemeClr val="tx2">
                    <a:lumMod val="75000"/>
                  </a:schemeClr>
                </a:solidFill>
                <a:latin typeface="Times New Roman" pitchFamily="18" charset="0"/>
                <a:cs typeface="Times New Roman" pitchFamily="18" charset="0"/>
              </a:rPr>
              <a:t>- عين الدفلى في: 15 نوفمبر 2023</a:t>
            </a:r>
            <a:r>
              <a:rPr lang="fr-FR" sz="2000" b="1" dirty="0" smtClean="0">
                <a:solidFill>
                  <a:schemeClr val="tx2">
                    <a:lumMod val="75000"/>
                  </a:schemeClr>
                </a:solidFill>
                <a:latin typeface="Times New Roman" pitchFamily="18" charset="0"/>
                <a:cs typeface="Times New Roman" pitchFamily="18" charset="0"/>
              </a:rPr>
              <a:t>-</a:t>
            </a:r>
            <a:endParaRPr lang="fr-FR" sz="2000" dirty="0" smtClean="0">
              <a:solidFill>
                <a:schemeClr val="tx2">
                  <a:lumMod val="75000"/>
                </a:schemeClr>
              </a:solidFill>
            </a:endParaRPr>
          </a:p>
          <a:p>
            <a:pPr algn="r" rtl="1"/>
            <a:endParaRPr lang="fr-FR" sz="2000" b="1" dirty="0">
              <a:solidFill>
                <a:schemeClr val="accent5">
                  <a:lumMod val="50000"/>
                </a:schemeClr>
              </a:solidFill>
            </a:endParaRPr>
          </a:p>
        </p:txBody>
      </p:sp>
      <p:pic>
        <p:nvPicPr>
          <p:cNvPr id="17" name="Image 16" descr="algerie2.gif"/>
          <p:cNvPicPr>
            <a:picLocks noChangeAspect="1"/>
          </p:cNvPicPr>
          <p:nvPr/>
        </p:nvPicPr>
        <p:blipFill>
          <a:blip r:embed="rId7"/>
          <a:stretch>
            <a:fillRect/>
          </a:stretch>
        </p:blipFill>
        <p:spPr>
          <a:xfrm>
            <a:off x="10868859" y="0"/>
            <a:ext cx="1732716" cy="908720"/>
          </a:xfrm>
          <a:prstGeom prst="rect">
            <a:avLst/>
          </a:prstGeom>
        </p:spPr>
      </p:pic>
      <p:pic>
        <p:nvPicPr>
          <p:cNvPr id="20" name="Image 19" descr="siteoff0-76911.png"/>
          <p:cNvPicPr>
            <a:picLocks noChangeAspect="1"/>
          </p:cNvPicPr>
          <p:nvPr/>
        </p:nvPicPr>
        <p:blipFill>
          <a:blip r:embed="rId8"/>
          <a:stretch>
            <a:fillRect/>
          </a:stretch>
        </p:blipFill>
        <p:spPr>
          <a:xfrm>
            <a:off x="0" y="0"/>
            <a:ext cx="1093895" cy="1071570"/>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2393" y="6154738"/>
            <a:ext cx="671645" cy="487362"/>
          </a:xfrm>
          <a:prstGeom prst="rect">
            <a:avLst/>
          </a:prstGeom>
        </p:spPr>
      </p:pic>
    </p:spTree>
    <p:extLst>
      <p:ext uri="{BB962C8B-B14F-4D97-AF65-F5344CB8AC3E}">
        <p14:creationId xmlns:p14="http://schemas.microsoft.com/office/powerpoint/2010/main" val="2989768861"/>
      </p:ext>
    </p:extLst>
  </p:cSld>
  <p:clrMapOvr>
    <a:masterClrMapping/>
  </p:clrMapOvr>
  <p:transition spd="slow" advTm="395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9" presetClass="entr" presetSubtype="1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0" fill="hold"/>
                                        <p:tgtEl>
                                          <p:spTgt spid="16"/>
                                        </p:tgtEl>
                                        <p:attrNameLst>
                                          <p:attrName>ppt_w</p:attrName>
                                        </p:attrNameLst>
                                      </p:cBhvr>
                                      <p:tavLst>
                                        <p:tav tm="0" fmla="#ppt_w*sin(2.5*pi*$)">
                                          <p:val>
                                            <p:fltVal val="0"/>
                                          </p:val>
                                        </p:tav>
                                        <p:tav tm="100000">
                                          <p:val>
                                            <p:fltVal val="1"/>
                                          </p:val>
                                        </p:tav>
                                      </p:tavLst>
                                    </p:anim>
                                    <p:anim calcmode="lin" valueType="num">
                                      <p:cBhvr>
                                        <p:cTn id="13" dur="5000" fill="hold"/>
                                        <p:tgtEl>
                                          <p:spTgt spid="16"/>
                                        </p:tgtEl>
                                        <p:attrNameLst>
                                          <p:attrName>ppt_h</p:attrName>
                                        </p:attrNameLst>
                                      </p:cBhvr>
                                      <p:tavLst>
                                        <p:tav tm="0">
                                          <p:val>
                                            <p:strVal val="#ppt_h"/>
                                          </p:val>
                                        </p:tav>
                                        <p:tav tm="100000">
                                          <p:val>
                                            <p:strVal val="#ppt_h"/>
                                          </p:val>
                                        </p:tav>
                                      </p:tavLst>
                                    </p:anim>
                                  </p:childTnLst>
                                </p:cTn>
                              </p:par>
                            </p:childTnLst>
                          </p:cTn>
                        </p:par>
                        <p:par>
                          <p:cTn id="14" fill="hold">
                            <p:stCondLst>
                              <p:cond delay="5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8"/>
                                        </p:tgtEl>
                                        <p:attrNameLst>
                                          <p:attrName>style.visibility</p:attrName>
                                        </p:attrNameLst>
                                      </p:cBhvr>
                                      <p:to>
                                        <p:strVal val="visible"/>
                                      </p:to>
                                    </p:set>
                                    <p:anim calcmode="discrete" valueType="clr">
                                      <p:cBhvr override="childStyle">
                                        <p:cTn id="1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8"/>
                                        </p:tgtEl>
                                        <p:attrNameLst>
                                          <p:attrName>fillcolor</p:attrName>
                                        </p:attrNameLst>
                                      </p:cBhvr>
                                      <p:tavLst>
                                        <p:tav tm="0">
                                          <p:val>
                                            <p:clrVal>
                                              <a:schemeClr val="accent2"/>
                                            </p:clrVal>
                                          </p:val>
                                        </p:tav>
                                        <p:tav tm="50000">
                                          <p:val>
                                            <p:clrVal>
                                              <a:schemeClr val="hlink"/>
                                            </p:clrVal>
                                          </p:val>
                                        </p:tav>
                                      </p:tavLst>
                                    </p:anim>
                                    <p:set>
                                      <p:cBhvr>
                                        <p:cTn id="19"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7"/>
                </p:tgtEl>
              </p:cMediaNode>
            </p:audio>
          </p:childTnLst>
        </p:cTn>
      </p:par>
    </p:tnLst>
    <p:bldLst>
      <p:bldP spid="19"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5021" y="428604"/>
            <a:ext cx="7315972"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buClr>
                <a:srgbClr val="FF0000"/>
              </a:buClr>
              <a:buSzPct val="100000"/>
              <a:tabLst>
                <a:tab pos="609600" algn="l"/>
              </a:tabLst>
            </a:pPr>
            <a:r>
              <a:rPr lang="ar-DZ" sz="2800" b="1" dirty="0" smtClean="0">
                <a:latin typeface="Sakkal Majalla" pitchFamily="2" charset="-78"/>
                <a:cs typeface="Sakkal Majalla" pitchFamily="2" charset="-78"/>
              </a:rPr>
              <a:t>التصرف في </a:t>
            </a:r>
            <a:r>
              <a:rPr lang="ar-MA" sz="2800" b="1" dirty="0" smtClean="0">
                <a:latin typeface="Sakkal Majalla" pitchFamily="2" charset="-78"/>
                <a:cs typeface="Sakkal Majalla" pitchFamily="2" charset="-78"/>
              </a:rPr>
              <a:t>البضائع </a:t>
            </a:r>
            <a:r>
              <a:rPr lang="ar-DZ" sz="2800" b="1" dirty="0" smtClean="0">
                <a:latin typeface="Sakkal Majalla" pitchFamily="2" charset="-78"/>
                <a:cs typeface="Sakkal Majalla" pitchFamily="2" charset="-78"/>
              </a:rPr>
              <a:t>المحجوزة عن طريق البيع </a:t>
            </a:r>
            <a:endParaRPr lang="ar-SA" sz="2800" b="1" dirty="0">
              <a:latin typeface="Sakkal Majalla" pitchFamily="2" charset="-78"/>
              <a:cs typeface="Sakkal Majalla" pitchFamily="2" charset="-78"/>
            </a:endParaRPr>
          </a:p>
        </p:txBody>
      </p:sp>
      <p:pic>
        <p:nvPicPr>
          <p:cNvPr id="5" name="Image 4" descr="siteoff0-76911.png"/>
          <p:cNvPicPr>
            <a:picLocks noChangeAspect="1"/>
          </p:cNvPicPr>
          <p:nvPr/>
        </p:nvPicPr>
        <p:blipFill>
          <a:blip r:embed="rId2"/>
          <a:stretch>
            <a:fillRect/>
          </a:stretch>
        </p:blipFill>
        <p:spPr>
          <a:xfrm>
            <a:off x="0" y="0"/>
            <a:ext cx="1093895" cy="1071570"/>
          </a:xfrm>
          <a:prstGeom prst="rect">
            <a:avLst/>
          </a:prstGeom>
        </p:spPr>
      </p:pic>
      <p:pic>
        <p:nvPicPr>
          <p:cNvPr id="6" name="Image 5" descr="siteoff0-76911.png"/>
          <p:cNvPicPr>
            <a:picLocks noChangeAspect="1"/>
          </p:cNvPicPr>
          <p:nvPr/>
        </p:nvPicPr>
        <p:blipFill>
          <a:blip r:embed="rId2"/>
          <a:stretch>
            <a:fillRect/>
          </a:stretch>
        </p:blipFill>
        <p:spPr>
          <a:xfrm>
            <a:off x="11507680" y="0"/>
            <a:ext cx="1093895" cy="1071570"/>
          </a:xfrm>
          <a:prstGeom prst="rect">
            <a:avLst/>
          </a:prstGeom>
        </p:spPr>
      </p:pic>
      <p:sp>
        <p:nvSpPr>
          <p:cNvPr id="7" name="Rectangle 6"/>
          <p:cNvSpPr>
            <a:spLocks noChangeArrowheads="1"/>
          </p:cNvSpPr>
          <p:nvPr/>
        </p:nvSpPr>
        <p:spPr bwMode="auto">
          <a:xfrm>
            <a:off x="247389" y="2364233"/>
            <a:ext cx="12109411" cy="31085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2800" dirty="0" smtClean="0">
                <a:latin typeface="Sakkal Majalla" pitchFamily="2" charset="-78"/>
                <a:cs typeface="Sakkal Majalla" pitchFamily="2" charset="-78"/>
              </a:rPr>
              <a:t>كما أنه و </a:t>
            </a:r>
            <a:r>
              <a:rPr lang="ar-DZ" sz="2800" b="1" dirty="0" smtClean="0">
                <a:latin typeface="Sakkal Majalla" pitchFamily="2" charset="-78"/>
                <a:cs typeface="Sakkal Majalla" pitchFamily="2" charset="-78"/>
              </a:rPr>
              <a:t>طبقا للمادة </a:t>
            </a:r>
            <a:r>
              <a:rPr lang="ar-DZ" sz="2800" b="1" dirty="0">
                <a:latin typeface="Sakkal Majalla" pitchFamily="2" charset="-78"/>
                <a:cs typeface="Sakkal Majalla" pitchFamily="2" charset="-78"/>
              </a:rPr>
              <a:t>210 </a:t>
            </a:r>
            <a:r>
              <a:rPr lang="ar-DZ" sz="2800" b="1" dirty="0" smtClean="0">
                <a:latin typeface="Sakkal Majalla" pitchFamily="2" charset="-78"/>
                <a:cs typeface="Sakkal Majalla" pitchFamily="2" charset="-78"/>
              </a:rPr>
              <a:t>من قانون الجمارك  </a:t>
            </a:r>
            <a:r>
              <a:rPr lang="ar-DZ" sz="2800" dirty="0" smtClean="0">
                <a:latin typeface="Sakkal Majalla" pitchFamily="2" charset="-78"/>
                <a:cs typeface="Sakkal Majalla" pitchFamily="2" charset="-78"/>
              </a:rPr>
              <a:t>فإن </a:t>
            </a:r>
            <a:r>
              <a:rPr lang="ar-DZ" sz="2800" dirty="0">
                <a:latin typeface="Sakkal Majalla" pitchFamily="2" charset="-78"/>
                <a:cs typeface="Sakkal Majalla" pitchFamily="2" charset="-78"/>
              </a:rPr>
              <a:t>البضائع التي لم ترفع في الأجل المحدد في المادة 209 </a:t>
            </a:r>
            <a:r>
              <a:rPr lang="ar-DZ" sz="2800" dirty="0" smtClean="0">
                <a:latin typeface="Sakkal Majalla" pitchFamily="2" charset="-78"/>
                <a:cs typeface="Sakkal Majalla" pitchFamily="2" charset="-78"/>
              </a:rPr>
              <a:t>من قانون الجمارك ، </a:t>
            </a:r>
            <a:r>
              <a:rPr lang="ar-DZ" sz="2800" dirty="0">
                <a:latin typeface="Sakkal Majalla" pitchFamily="2" charset="-78"/>
                <a:cs typeface="Sakkal Majalla" pitchFamily="2" charset="-78"/>
              </a:rPr>
              <a:t>يتم بيعها بالمزاد العلني من قبل إدارة الجمارك.</a:t>
            </a:r>
          </a:p>
          <a:p>
            <a:pPr algn="justLow" rtl="1">
              <a:buClr>
                <a:srgbClr val="FF0000"/>
              </a:buClr>
              <a:buSzPct val="100000"/>
              <a:tabLst>
                <a:tab pos="609600" algn="l"/>
              </a:tabLst>
            </a:pPr>
            <a:r>
              <a:rPr lang="ar-DZ" sz="2800" b="1" dirty="0">
                <a:latin typeface="Sakkal Majalla" pitchFamily="2" charset="-78"/>
                <a:cs typeface="Sakkal Majalla" pitchFamily="2" charset="-78"/>
              </a:rPr>
              <a:t>يجوز بيع البضائع</a:t>
            </a:r>
            <a:r>
              <a:rPr lang="ar-DZ" sz="2800" dirty="0">
                <a:latin typeface="Sakkal Majalla" pitchFamily="2" charset="-78"/>
                <a:cs typeface="Sakkal Majalla" pitchFamily="2" charset="-78"/>
              </a:rPr>
              <a:t> القابلة للتلف أو الرديئة الحفظ وكذا البضائع التي يشكل بقاؤها قيد الإيداع خطرا على الصحة أو الأمن فيما حولها أو التي قد تفسد البضائع الأخرى المرتبة قيد الإيداع، فورا وبالتراضي من طرف إدارة الجمارك وذلك </a:t>
            </a:r>
            <a:r>
              <a:rPr lang="ar-DZ" sz="2800" b="1" dirty="0">
                <a:latin typeface="Sakkal Majalla" pitchFamily="2" charset="-78"/>
                <a:cs typeface="Sakkal Majalla" pitchFamily="2" charset="-78"/>
              </a:rPr>
              <a:t>بعد ترخيص من قاضي الجهة القضائية التي تبت في القضايا المدنية</a:t>
            </a:r>
            <a:r>
              <a:rPr lang="ar-DZ" sz="2800" b="1" dirty="0" smtClean="0">
                <a:latin typeface="Sakkal Majalla" pitchFamily="2" charset="-78"/>
                <a:cs typeface="Sakkal Majalla" pitchFamily="2" charset="-78"/>
              </a:rPr>
              <a:t>.</a:t>
            </a:r>
          </a:p>
          <a:p>
            <a:pPr algn="justLow" rtl="1">
              <a:buClr>
                <a:srgbClr val="FF0000"/>
              </a:buClr>
              <a:buSzPct val="100000"/>
              <a:tabLst>
                <a:tab pos="609600" algn="l"/>
              </a:tabLst>
            </a:pPr>
            <a:r>
              <a:rPr lang="ar-DZ" sz="2800" dirty="0" smtClean="0">
                <a:latin typeface="Sakkal Majalla" pitchFamily="2" charset="-78"/>
                <a:cs typeface="Sakkal Majalla" pitchFamily="2" charset="-78"/>
              </a:rPr>
              <a:t>تعتبر البضائع ضعيفة القيمة التي تحدد قيمتها عن طريق التنظيم، والتي لا ترفع عند انتهاء المدة القانونية المذكورة أعلاه، متخلى عنها لصالح الخزينة العمومية، ويتم بيعها من قبل إدارة الجمارك.</a:t>
            </a:r>
            <a:endParaRPr lang="ar-DZ" sz="2800" dirty="0">
              <a:latin typeface="Sakkal Majalla" pitchFamily="2" charset="-78"/>
              <a:cs typeface="Sakkal Majalla" pitchFamily="2" charset="-78"/>
            </a:endParaRPr>
          </a:p>
        </p:txBody>
      </p:sp>
    </p:spTree>
    <p:extLst>
      <p:ext uri="{BB962C8B-B14F-4D97-AF65-F5344CB8AC3E}">
        <p14:creationId xmlns:p14="http://schemas.microsoft.com/office/powerpoint/2010/main" val="851770476"/>
      </p:ext>
    </p:extLst>
  </p:cSld>
  <p:clrMapOvr>
    <a:masterClrMapping/>
  </p:clrMapOvr>
  <p:transition spd="slow" advTm="60041">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95308" y="1204545"/>
            <a:ext cx="11912554" cy="532453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3200" dirty="0" smtClean="0">
                <a:latin typeface="Sakkal Majalla" pitchFamily="2" charset="-78"/>
                <a:cs typeface="Sakkal Majalla" pitchFamily="2" charset="-78"/>
              </a:rPr>
              <a:t> 2</a:t>
            </a:r>
            <a:r>
              <a:rPr lang="ar-MA" sz="3200" dirty="0" smtClean="0">
                <a:latin typeface="Sakkal Majalla" pitchFamily="2" charset="-78"/>
                <a:cs typeface="Sakkal Majalla" pitchFamily="2" charset="-78"/>
              </a:rPr>
              <a:t>- </a:t>
            </a:r>
            <a:r>
              <a:rPr lang="ar-DZ" sz="3200" b="1" u="sng" dirty="0" smtClean="0">
                <a:latin typeface="Sakkal Majalla" pitchFamily="2" charset="-78"/>
                <a:cs typeface="Sakkal Majalla" pitchFamily="2" charset="-78"/>
              </a:rPr>
              <a:t>عن </a:t>
            </a:r>
            <a:r>
              <a:rPr lang="ar-MA" sz="3200" b="1" u="sng" dirty="0" smtClean="0">
                <a:latin typeface="Sakkal Majalla" pitchFamily="2" charset="-78"/>
                <a:cs typeface="Sakkal Majalla" pitchFamily="2" charset="-78"/>
              </a:rPr>
              <a:t>طريق الإتلاف :</a:t>
            </a:r>
            <a:endParaRPr lang="ar-DZ" sz="3200" b="1" u="sng" dirty="0" smtClean="0">
              <a:latin typeface="Sakkal Majalla" pitchFamily="2" charset="-78"/>
              <a:cs typeface="Sakkal Majalla" pitchFamily="2" charset="-78"/>
            </a:endParaRPr>
          </a:p>
          <a:p>
            <a:pPr algn="justLow" rtl="1">
              <a:buClr>
                <a:srgbClr val="FF0000"/>
              </a:buClr>
              <a:buSzPct val="100000"/>
              <a:tabLst>
                <a:tab pos="609600" algn="l"/>
              </a:tabLst>
            </a:pPr>
            <a:r>
              <a:rPr lang="ar-DZ" sz="2800" dirty="0" smtClean="0">
                <a:latin typeface="Sakkal Majalla" pitchFamily="2" charset="-78"/>
                <a:cs typeface="Sakkal Majalla" pitchFamily="2" charset="-78"/>
              </a:rPr>
              <a:t>   فطبقا </a:t>
            </a:r>
            <a:r>
              <a:rPr lang="ar-DZ" sz="2800" b="1" dirty="0" smtClean="0">
                <a:latin typeface="Sakkal Majalla" pitchFamily="2" charset="-78"/>
                <a:cs typeface="Sakkal Majalla" pitchFamily="2" charset="-78"/>
              </a:rPr>
              <a:t>للمادة 212 مكرر من قانون الجمارك  و المادة  301 مكرر من قانون الجمارك و المنشأة بالمادة 131 من قانون المالية  لسنة 2022 </a:t>
            </a:r>
            <a:r>
              <a:rPr lang="ar-DZ" sz="2800" dirty="0" smtClean="0">
                <a:latin typeface="Sakkal Majalla" pitchFamily="2" charset="-78"/>
                <a:cs typeface="Sakkal Majalla" pitchFamily="2" charset="-78"/>
              </a:rPr>
              <a:t>فقد نصت على انه تقوم إدارة الجمارك بإتلاف البضائع المحجوزة و تلك التي تمت مصادرتها نهائيا أو </a:t>
            </a:r>
            <a:r>
              <a:rPr lang="ar-DZ" sz="2800" dirty="0" err="1" smtClean="0">
                <a:latin typeface="Sakkal Majalla" pitchFamily="2" charset="-78"/>
                <a:cs typeface="Sakkal Majalla" pitchFamily="2" charset="-78"/>
              </a:rPr>
              <a:t>المتخلى</a:t>
            </a:r>
            <a:r>
              <a:rPr lang="ar-DZ" sz="2800" dirty="0" smtClean="0">
                <a:latin typeface="Sakkal Majalla" pitchFamily="2" charset="-78"/>
                <a:cs typeface="Sakkal Majalla" pitchFamily="2" charset="-78"/>
              </a:rPr>
              <a:t> عنها  تلك البضائع :</a:t>
            </a:r>
          </a:p>
          <a:p>
            <a:pPr marL="457200" indent="-457200" algn="justLow" rtl="1">
              <a:buClr>
                <a:srgbClr val="FF0000"/>
              </a:buClr>
              <a:buSzPct val="100000"/>
              <a:buFontTx/>
              <a:buChar char="-"/>
              <a:tabLst>
                <a:tab pos="609600" algn="l"/>
              </a:tabLst>
            </a:pPr>
            <a:r>
              <a:rPr lang="ar-DZ" sz="2800" dirty="0" smtClean="0">
                <a:latin typeface="Sakkal Majalla" pitchFamily="2" charset="-78"/>
                <a:cs typeface="Sakkal Majalla" pitchFamily="2" charset="-78"/>
              </a:rPr>
              <a:t>غير الصالحة </a:t>
            </a:r>
            <a:r>
              <a:rPr lang="ar-DZ" sz="2800" dirty="0" err="1" smtClean="0">
                <a:latin typeface="Sakkal Majalla" pitchFamily="2" charset="-78"/>
                <a:cs typeface="Sakkal Majalla" pitchFamily="2" charset="-78"/>
              </a:rPr>
              <a:t>للإستهلاك</a:t>
            </a:r>
            <a:r>
              <a:rPr lang="ar-DZ" sz="2800" dirty="0" smtClean="0">
                <a:latin typeface="Sakkal Majalla" pitchFamily="2" charset="-78"/>
                <a:cs typeface="Sakkal Majalla" pitchFamily="2" charset="-78"/>
              </a:rPr>
              <a:t> .</a:t>
            </a:r>
          </a:p>
          <a:p>
            <a:pPr marL="457200" indent="-457200" algn="justLow" rtl="1">
              <a:buClr>
                <a:srgbClr val="FF0000"/>
              </a:buClr>
              <a:buSzPct val="100000"/>
              <a:buFontTx/>
              <a:buChar char="-"/>
              <a:tabLst>
                <a:tab pos="609600" algn="l"/>
              </a:tabLst>
            </a:pPr>
            <a:r>
              <a:rPr lang="ar-DZ" sz="2800" dirty="0" smtClean="0">
                <a:latin typeface="Sakkal Majalla" pitchFamily="2" charset="-78"/>
                <a:cs typeface="Sakkal Majalla" pitchFamily="2" charset="-78"/>
              </a:rPr>
              <a:t>التي </a:t>
            </a:r>
            <a:r>
              <a:rPr lang="ar-DZ" sz="2800" dirty="0">
                <a:latin typeface="Sakkal Majalla" pitchFamily="2" charset="-78"/>
                <a:cs typeface="Sakkal Majalla" pitchFamily="2" charset="-78"/>
              </a:rPr>
              <a:t>تمس بالصحة </a:t>
            </a:r>
            <a:r>
              <a:rPr lang="ar-DZ" sz="2800" dirty="0" smtClean="0">
                <a:latin typeface="Sakkal Majalla" pitchFamily="2" charset="-78"/>
                <a:cs typeface="Sakkal Majalla" pitchFamily="2" charset="-78"/>
              </a:rPr>
              <a:t>العامة و الأخلاق العامة </a:t>
            </a:r>
            <a:r>
              <a:rPr lang="ar-DZ" sz="2800" dirty="0">
                <a:latin typeface="Sakkal Majalla" pitchFamily="2" charset="-78"/>
                <a:cs typeface="Sakkal Majalla" pitchFamily="2" charset="-78"/>
              </a:rPr>
              <a:t>أو </a:t>
            </a:r>
            <a:r>
              <a:rPr lang="ar-DZ" sz="2800" dirty="0" smtClean="0">
                <a:latin typeface="Sakkal Majalla" pitchFamily="2" charset="-78"/>
                <a:cs typeface="Sakkal Majalla" pitchFamily="2" charset="-78"/>
              </a:rPr>
              <a:t>الأمن و النظام العمومين .</a:t>
            </a:r>
          </a:p>
          <a:p>
            <a:pPr marL="457200" indent="-457200" algn="justLow" rtl="1">
              <a:buClr>
                <a:srgbClr val="FF0000"/>
              </a:buClr>
              <a:buSzPct val="100000"/>
              <a:buFontTx/>
              <a:buChar char="-"/>
              <a:tabLst>
                <a:tab pos="609600" algn="l"/>
              </a:tabLst>
            </a:pPr>
            <a:r>
              <a:rPr lang="ar-DZ" sz="2800" dirty="0" smtClean="0">
                <a:latin typeface="Sakkal Majalla" pitchFamily="2" charset="-78"/>
                <a:cs typeface="Sakkal Majalla" pitchFamily="2" charset="-78"/>
              </a:rPr>
              <a:t>المقلدة و التي لا يمكن إعطاؤها وجهة أخرى غير الإتلاف .</a:t>
            </a:r>
          </a:p>
          <a:p>
            <a:pPr marL="457200" indent="-457200" algn="justLow" rtl="1">
              <a:buClr>
                <a:srgbClr val="FF0000"/>
              </a:buClr>
              <a:buSzPct val="100000"/>
              <a:buFontTx/>
              <a:buChar char="-"/>
              <a:tabLst>
                <a:tab pos="609600" algn="l"/>
              </a:tabLst>
            </a:pPr>
            <a:r>
              <a:rPr lang="ar-DZ" sz="2800" dirty="0" smtClean="0">
                <a:latin typeface="Sakkal Majalla" pitchFamily="2" charset="-78"/>
                <a:cs typeface="Sakkal Majalla" pitchFamily="2" charset="-78"/>
              </a:rPr>
              <a:t>التي لا يمكن بيعها أو التنازل عنها لوجود موانع قانونية .</a:t>
            </a:r>
            <a:endParaRPr lang="ar-DZ" sz="2800" dirty="0">
              <a:latin typeface="Sakkal Majalla" pitchFamily="2" charset="-78"/>
              <a:cs typeface="Sakkal Majalla" pitchFamily="2" charset="-78"/>
            </a:endParaRPr>
          </a:p>
          <a:p>
            <a:pPr algn="justLow" rtl="1">
              <a:buClr>
                <a:srgbClr val="FF0000"/>
              </a:buClr>
              <a:buSzPct val="100000"/>
              <a:tabLst>
                <a:tab pos="609600" algn="l"/>
              </a:tabLst>
            </a:pPr>
            <a:r>
              <a:rPr lang="ar-DZ" sz="2800" b="1" dirty="0" smtClean="0">
                <a:latin typeface="Sakkal Majalla" pitchFamily="2" charset="-78"/>
                <a:cs typeface="Sakkal Majalla" pitchFamily="2" charset="-78"/>
              </a:rPr>
              <a:t>غير أنه بالنسبة للبضائع المحجوزة التي لم </a:t>
            </a:r>
            <a:r>
              <a:rPr lang="ar-DZ" sz="2800" b="1" dirty="0">
                <a:latin typeface="Sakkal Majalla" pitchFamily="2" charset="-78"/>
                <a:cs typeface="Sakkal Majalla" pitchFamily="2" charset="-78"/>
              </a:rPr>
              <a:t>ي</a:t>
            </a:r>
            <a:r>
              <a:rPr lang="ar-DZ" sz="2800" b="1" dirty="0" smtClean="0">
                <a:latin typeface="Sakkal Majalla" pitchFamily="2" charset="-78"/>
                <a:cs typeface="Sakkal Majalla" pitchFamily="2" charset="-78"/>
              </a:rPr>
              <a:t>صدر بشأنها حكم نهائي </a:t>
            </a:r>
            <a:r>
              <a:rPr lang="ar-DZ" sz="2800" dirty="0" smtClean="0">
                <a:latin typeface="Sakkal Majalla" pitchFamily="2" charset="-78"/>
                <a:cs typeface="Sakkal Majalla" pitchFamily="2" charset="-78"/>
              </a:rPr>
              <a:t>، لا يتم إتلافها إلا بترخيص صادر عن رئيس المحكمة المختص إقليميا بناء على طلب من إدارة الجمارك .</a:t>
            </a:r>
          </a:p>
          <a:p>
            <a:pPr algn="justLow" rtl="1">
              <a:buClr>
                <a:srgbClr val="FF0000"/>
              </a:buClr>
              <a:buSzPct val="100000"/>
              <a:tabLst>
                <a:tab pos="609600" algn="l"/>
              </a:tabLst>
            </a:pPr>
            <a:r>
              <a:rPr lang="ar-DZ" sz="2800" dirty="0" smtClean="0">
                <a:latin typeface="Sakkal Majalla" pitchFamily="2" charset="-78"/>
                <a:cs typeface="Sakkal Majalla" pitchFamily="2" charset="-78"/>
              </a:rPr>
              <a:t>كما يمكن لرئيس المحكمة الذي رخص بالإتلاف إصدار أمر بأخذ عينات ضمن الأشكال القانونية و التنظيمية أو أخذ صور وصفية للبضائع يحتفظ بها قابض الجمارك المعني.</a:t>
            </a:r>
          </a:p>
        </p:txBody>
      </p:sp>
      <p:sp>
        <p:nvSpPr>
          <p:cNvPr id="6" name="Rectangle 5"/>
          <p:cNvSpPr>
            <a:spLocks noChangeArrowheads="1"/>
          </p:cNvSpPr>
          <p:nvPr/>
        </p:nvSpPr>
        <p:spPr bwMode="auto">
          <a:xfrm>
            <a:off x="2855021" y="428604"/>
            <a:ext cx="7315972"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buClr>
                <a:srgbClr val="FF0000"/>
              </a:buClr>
              <a:buSzPct val="100000"/>
              <a:tabLst>
                <a:tab pos="609600" algn="l"/>
              </a:tabLst>
            </a:pPr>
            <a:r>
              <a:rPr lang="ar-DZ" sz="2800" b="1" dirty="0" smtClean="0">
                <a:latin typeface="Sakkal Majalla" pitchFamily="2" charset="-78"/>
                <a:cs typeface="Sakkal Majalla" pitchFamily="2" charset="-78"/>
              </a:rPr>
              <a:t>التصرف في </a:t>
            </a:r>
            <a:r>
              <a:rPr lang="ar-MA" sz="2800" b="1" dirty="0" smtClean="0">
                <a:latin typeface="Sakkal Majalla" pitchFamily="2" charset="-78"/>
                <a:cs typeface="Sakkal Majalla" pitchFamily="2" charset="-78"/>
              </a:rPr>
              <a:t>البضائع </a:t>
            </a:r>
            <a:r>
              <a:rPr lang="ar-DZ" sz="2800" b="1" dirty="0" smtClean="0">
                <a:latin typeface="Sakkal Majalla" pitchFamily="2" charset="-78"/>
                <a:cs typeface="Sakkal Majalla" pitchFamily="2" charset="-78"/>
              </a:rPr>
              <a:t>المحجوزة عن طريق الإتلاف </a:t>
            </a:r>
            <a:endParaRPr lang="ar-SA" sz="2800" b="1" dirty="0">
              <a:latin typeface="Sakkal Majalla" pitchFamily="2" charset="-78"/>
              <a:cs typeface="Sakkal Majalla" pitchFamily="2" charset="-78"/>
            </a:endParaRPr>
          </a:p>
        </p:txBody>
      </p:sp>
      <p:pic>
        <p:nvPicPr>
          <p:cNvPr id="10" name="Image 9" descr="siteoff0-76911.png"/>
          <p:cNvPicPr>
            <a:picLocks noChangeAspect="1"/>
          </p:cNvPicPr>
          <p:nvPr/>
        </p:nvPicPr>
        <p:blipFill>
          <a:blip r:embed="rId4"/>
          <a:stretch>
            <a:fillRect/>
          </a:stretch>
        </p:blipFill>
        <p:spPr>
          <a:xfrm>
            <a:off x="0" y="0"/>
            <a:ext cx="1093895" cy="1071570"/>
          </a:xfrm>
          <a:prstGeom prst="rect">
            <a:avLst/>
          </a:prstGeom>
        </p:spPr>
      </p:pic>
      <p:pic>
        <p:nvPicPr>
          <p:cNvPr id="11" name="Image 10" descr="siteoff0-76911.png"/>
          <p:cNvPicPr>
            <a:picLocks noChangeAspect="1"/>
          </p:cNvPicPr>
          <p:nvPr/>
        </p:nvPicPr>
        <p:blipFill>
          <a:blip r:embed="rId4"/>
          <a:stretch>
            <a:fillRect/>
          </a:stretch>
        </p:blipFill>
        <p:spPr>
          <a:xfrm>
            <a:off x="11507680" y="0"/>
            <a:ext cx="1093895" cy="1071570"/>
          </a:xfrm>
          <a:prstGeom prst="rect">
            <a:avLst/>
          </a:prstGeom>
        </p:spPr>
      </p:pic>
    </p:spTree>
    <p:custDataLst>
      <p:tags r:id="rId1"/>
    </p:custDataLst>
    <p:extLst>
      <p:ext uri="{BB962C8B-B14F-4D97-AF65-F5344CB8AC3E}">
        <p14:creationId xmlns:p14="http://schemas.microsoft.com/office/powerpoint/2010/main" val="1521777154"/>
      </p:ext>
    </p:extLst>
  </p:cSld>
  <p:clrMapOvr>
    <a:masterClrMapping/>
  </p:clrMapOvr>
  <p:transition spd="slow" advTm="6075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559670" y="285730"/>
            <a:ext cx="7482237" cy="58477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tabLst>
                <a:tab pos="762000" algn="l"/>
              </a:tabLst>
            </a:pPr>
            <a:r>
              <a:rPr lang="ar-SA" sz="2000" b="1" dirty="0">
                <a:latin typeface="Sakkal Majalla" pitchFamily="2" charset="-78"/>
                <a:cs typeface="Sakkal Majalla" pitchFamily="2" charset="-78"/>
              </a:rPr>
              <a:t>        </a:t>
            </a:r>
            <a:r>
              <a:rPr lang="ar-DZ" sz="3200" b="1" dirty="0" smtClean="0">
                <a:latin typeface="Sakkal Majalla" pitchFamily="2" charset="-78"/>
                <a:cs typeface="Sakkal Majalla" pitchFamily="2" charset="-78"/>
              </a:rPr>
              <a:t>-</a:t>
            </a:r>
            <a:r>
              <a:rPr lang="ar-DZ" sz="2800" b="1" dirty="0" smtClean="0">
                <a:latin typeface="Sakkal Majalla" pitchFamily="2" charset="-78"/>
                <a:cs typeface="Sakkal Majalla" pitchFamily="2" charset="-78"/>
              </a:rPr>
              <a:t>التصرف في بعض البضائع الأخرى </a:t>
            </a:r>
            <a:endParaRPr lang="ar-SA" sz="3200" b="1" dirty="0">
              <a:latin typeface="Sakkal Majalla" pitchFamily="2" charset="-78"/>
              <a:cs typeface="Sakkal Majalla" pitchFamily="2" charset="-78"/>
            </a:endParaRPr>
          </a:p>
        </p:txBody>
      </p:sp>
      <p:sp>
        <p:nvSpPr>
          <p:cNvPr id="8" name="Rectangle 4"/>
          <p:cNvSpPr>
            <a:spLocks noChangeArrowheads="1"/>
          </p:cNvSpPr>
          <p:nvPr/>
        </p:nvSpPr>
        <p:spPr bwMode="auto">
          <a:xfrm>
            <a:off x="295307" y="2414755"/>
            <a:ext cx="12109411" cy="26776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2800" b="1" dirty="0">
                <a:latin typeface="Sakkal Majalla" pitchFamily="2" charset="-78"/>
                <a:cs typeface="Sakkal Majalla" pitchFamily="2" charset="-78"/>
              </a:rPr>
              <a:t> </a:t>
            </a:r>
            <a:r>
              <a:rPr lang="ar-DZ" sz="2800" b="1" dirty="0" smtClean="0">
                <a:latin typeface="Sakkal Majalla" pitchFamily="2" charset="-78"/>
                <a:cs typeface="Sakkal Majalla" pitchFamily="2" charset="-78"/>
              </a:rPr>
              <a:t>          نصت المادة 147 من قانون المالية لسنة 2021 </a:t>
            </a:r>
            <a:r>
              <a:rPr lang="ar-DZ" sz="2800" dirty="0" smtClean="0">
                <a:latin typeface="Sakkal Majalla" pitchFamily="2" charset="-78"/>
                <a:cs typeface="Sakkal Majalla" pitchFamily="2" charset="-78"/>
              </a:rPr>
              <a:t>على أنه و دون الإخلال بالأحكام التشريعية و التنظيمية السارية المفعول ، يسلم العتاد و التجهيزات و المنتوجات الحساسة المحجوزة و المصادرة و </a:t>
            </a:r>
            <a:r>
              <a:rPr lang="ar-DZ" sz="2800" dirty="0" err="1" smtClean="0">
                <a:latin typeface="Sakkal Majalla" pitchFamily="2" charset="-78"/>
                <a:cs typeface="Sakkal Majalla" pitchFamily="2" charset="-78"/>
              </a:rPr>
              <a:t>المتخلى</a:t>
            </a:r>
            <a:r>
              <a:rPr lang="ar-DZ" sz="2800" dirty="0" smtClean="0">
                <a:latin typeface="Sakkal Majalla" pitchFamily="2" charset="-78"/>
                <a:cs typeface="Sakkal Majalla" pitchFamily="2" charset="-78"/>
              </a:rPr>
              <a:t> عنها أو الموضوعة رهن الإيداع الجمركي مقابل إبراء لغرض التنازل المحتمل عنها  بدون عوض لفائدة مصالح وزارة الدفاع الوطني .</a:t>
            </a:r>
          </a:p>
          <a:p>
            <a:pPr algn="justLow" rtl="1">
              <a:buClr>
                <a:srgbClr val="FF0000"/>
              </a:buClr>
              <a:buSzPct val="100000"/>
              <a:tabLst>
                <a:tab pos="609600" algn="l"/>
              </a:tabLst>
            </a:pPr>
            <a:r>
              <a:rPr lang="ar-DZ" sz="2800" dirty="0" smtClean="0">
                <a:latin typeface="Sakkal Majalla" pitchFamily="2" charset="-78"/>
                <a:cs typeface="Sakkal Majalla" pitchFamily="2" charset="-78"/>
              </a:rPr>
              <a:t>غير أنه لا يمكن أن تتم عملية التنازل الودي بدون عوض إلا بعد أن يصبح هذا العتاد و التجهيزات و المنتوجات الحساسة مكتسبة نهائيا لصالح الخزينة العمومية طبقا للتشريع و التنظيم </a:t>
            </a:r>
            <a:r>
              <a:rPr lang="ar-DZ" sz="2800" dirty="0" err="1" smtClean="0">
                <a:latin typeface="Sakkal Majalla" pitchFamily="2" charset="-78"/>
                <a:cs typeface="Sakkal Majalla" pitchFamily="2" charset="-78"/>
              </a:rPr>
              <a:t>الساريي</a:t>
            </a:r>
            <a:r>
              <a:rPr lang="ar-DZ" sz="2800" dirty="0" smtClean="0">
                <a:latin typeface="Sakkal Majalla" pitchFamily="2" charset="-78"/>
                <a:cs typeface="Sakkal Majalla" pitchFamily="2" charset="-78"/>
              </a:rPr>
              <a:t> المفعول  .</a:t>
            </a:r>
          </a:p>
          <a:p>
            <a:pPr algn="justLow" rtl="1">
              <a:buClr>
                <a:srgbClr val="FF0000"/>
              </a:buClr>
              <a:buSzPct val="100000"/>
              <a:tabLst>
                <a:tab pos="609600" algn="l"/>
              </a:tabLst>
            </a:pPr>
            <a:r>
              <a:rPr lang="ar-DZ" sz="2800" b="1" dirty="0" smtClean="0">
                <a:latin typeface="Sakkal Majalla" pitchFamily="2" charset="-78"/>
                <a:cs typeface="Sakkal Majalla" pitchFamily="2" charset="-78"/>
              </a:rPr>
              <a:t>          </a:t>
            </a:r>
            <a:endParaRPr lang="ar-DZ" sz="2800" dirty="0" smtClean="0">
              <a:latin typeface="Sakkal Majalla" pitchFamily="2" charset="-78"/>
              <a:cs typeface="Sakkal Majalla" pitchFamily="2" charset="-78"/>
            </a:endParaRPr>
          </a:p>
        </p:txBody>
      </p:sp>
      <p:pic>
        <p:nvPicPr>
          <p:cNvPr id="10" name="Image 9" descr="siteoff0-76911.png"/>
          <p:cNvPicPr>
            <a:picLocks noChangeAspect="1"/>
          </p:cNvPicPr>
          <p:nvPr/>
        </p:nvPicPr>
        <p:blipFill>
          <a:blip r:embed="rId2"/>
          <a:stretch>
            <a:fillRect/>
          </a:stretch>
        </p:blipFill>
        <p:spPr>
          <a:xfrm>
            <a:off x="0" y="0"/>
            <a:ext cx="1093895" cy="1071570"/>
          </a:xfrm>
          <a:prstGeom prst="rect">
            <a:avLst/>
          </a:prstGeom>
        </p:spPr>
      </p:pic>
      <p:pic>
        <p:nvPicPr>
          <p:cNvPr id="11" name="Image 10" descr="siteoff0-76911.png"/>
          <p:cNvPicPr>
            <a:picLocks noChangeAspect="1"/>
          </p:cNvPicPr>
          <p:nvPr/>
        </p:nvPicPr>
        <p:blipFill>
          <a:blip r:embed="rId2"/>
          <a:stretch>
            <a:fillRect/>
          </a:stretch>
        </p:blipFill>
        <p:spPr>
          <a:xfrm>
            <a:off x="11507680" y="0"/>
            <a:ext cx="1093895" cy="1071570"/>
          </a:xfrm>
          <a:prstGeom prst="rect">
            <a:avLst/>
          </a:prstGeom>
        </p:spPr>
      </p:pic>
    </p:spTree>
  </p:cSld>
  <p:clrMapOvr>
    <a:masterClrMapping/>
  </p:clrMapOvr>
  <p:transition spd="slow" advTm="51147">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Effect transition="in" filter="fade">
                                      <p:cBhvr>
                                        <p:cTn id="14" dur="385" decel="100000"/>
                                        <p:tgtEl>
                                          <p:spTgt spid="8"/>
                                        </p:tgtEl>
                                      </p:cBhvr>
                                    </p:animEffect>
                                    <p:animScale>
                                      <p:cBhvr>
                                        <p:cTn id="15" dur="385" decel="100000"/>
                                        <p:tgtEl>
                                          <p:spTgt spid="8"/>
                                        </p:tgtEl>
                                      </p:cBhvr>
                                      <p:from x="10000" y="10000"/>
                                      <p:to x="200000" y="450000"/>
                                    </p:animScale>
                                    <p:animScale>
                                      <p:cBhvr>
                                        <p:cTn id="16" dur="615" accel="100000" fill="hold">
                                          <p:stCondLst>
                                            <p:cond delay="385"/>
                                          </p:stCondLst>
                                        </p:cTn>
                                        <p:tgtEl>
                                          <p:spTgt spid="8"/>
                                        </p:tgtEl>
                                      </p:cBhvr>
                                      <p:from x="200000" y="450000"/>
                                      <p:to x="100000" y="100000"/>
                                    </p:animScale>
                                    <p:set>
                                      <p:cBhvr>
                                        <p:cTn id="17" dur="385" fill="hold"/>
                                        <p:tgtEl>
                                          <p:spTgt spid="8"/>
                                        </p:tgtEl>
                                        <p:attrNameLst>
                                          <p:attrName>ppt_x</p:attrName>
                                        </p:attrNameLst>
                                      </p:cBhvr>
                                      <p:to>
                                        <p:strVal val="(0.5)"/>
                                      </p:to>
                                    </p:set>
                                    <p:anim from="(0.5)" to="(#ppt_x)" calcmode="lin" valueType="num">
                                      <p:cBhvr>
                                        <p:cTn id="18" dur="615" accel="100000" fill="hold">
                                          <p:stCondLst>
                                            <p:cond delay="385"/>
                                          </p:stCondLst>
                                        </p:cTn>
                                        <p:tgtEl>
                                          <p:spTgt spid="8"/>
                                        </p:tgtEl>
                                        <p:attrNameLst>
                                          <p:attrName>ppt_x</p:attrName>
                                        </p:attrNameLst>
                                      </p:cBhvr>
                                    </p:anim>
                                    <p:set>
                                      <p:cBhvr>
                                        <p:cTn id="19" dur="385" fill="hold"/>
                                        <p:tgtEl>
                                          <p:spTgt spid="8"/>
                                        </p:tgtEl>
                                        <p:attrNameLst>
                                          <p:attrName>ppt_y</p:attrName>
                                        </p:attrNameLst>
                                      </p:cBhvr>
                                      <p:to>
                                        <p:strVal val="(#ppt_y+0.4)"/>
                                      </p:to>
                                    </p:set>
                                    <p:anim from="(#ppt_y+0.4)" to="(#ppt_y)" calcmode="lin" valueType="num">
                                      <p:cBhvr>
                                        <p:cTn id="20" dur="615" accel="100000" fill="hold">
                                          <p:stCondLst>
                                            <p:cond delay="385"/>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8" name="Rectangle 4"/>
          <p:cNvSpPr>
            <a:spLocks noChangeArrowheads="1"/>
          </p:cNvSpPr>
          <p:nvPr/>
        </p:nvSpPr>
        <p:spPr bwMode="auto">
          <a:xfrm>
            <a:off x="295307" y="1687102"/>
            <a:ext cx="12109411" cy="4401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2800" b="1" dirty="0" smtClean="0">
                <a:latin typeface="Sakkal Majalla" pitchFamily="2" charset="-78"/>
                <a:cs typeface="Sakkal Majalla" pitchFamily="2" charset="-78"/>
              </a:rPr>
              <a:t>فيما يخص المركبات المحجوزة بسبب تزوير ملفاتها القاعدية </a:t>
            </a:r>
            <a:r>
              <a:rPr lang="ar-DZ" sz="2800" dirty="0" smtClean="0">
                <a:latin typeface="Sakkal Majalla" pitchFamily="2" charset="-78"/>
                <a:cs typeface="Sakkal Majalla" pitchFamily="2" charset="-78"/>
              </a:rPr>
              <a:t>، حيث أنه و تنفيذا  لتعليمة السيد الوزير الأول </a:t>
            </a:r>
            <a:r>
              <a:rPr lang="ar-DZ" sz="2800" b="1" dirty="0" smtClean="0">
                <a:latin typeface="Sakkal Majalla" pitchFamily="2" charset="-78"/>
                <a:cs typeface="Sakkal Majalla" pitchFamily="2" charset="-78"/>
              </a:rPr>
              <a:t>رقم 06/ </a:t>
            </a:r>
            <a:r>
              <a:rPr lang="ar-DZ" sz="2800" b="1" dirty="0" err="1" smtClean="0">
                <a:latin typeface="Sakkal Majalla" pitchFamily="2" charset="-78"/>
                <a:cs typeface="Sakkal Majalla" pitchFamily="2" charset="-78"/>
              </a:rPr>
              <a:t>وأ</a:t>
            </a:r>
            <a:r>
              <a:rPr lang="ar-DZ" sz="2800" b="1" dirty="0" smtClean="0">
                <a:latin typeface="Sakkal Majalla" pitchFamily="2" charset="-78"/>
                <a:cs typeface="Sakkal Majalla" pitchFamily="2" charset="-78"/>
              </a:rPr>
              <a:t>  المؤرخة في 03 جوان 2021 </a:t>
            </a:r>
            <a:r>
              <a:rPr lang="ar-DZ" sz="2800" dirty="0" smtClean="0">
                <a:latin typeface="Sakkal Majalla" pitchFamily="2" charset="-78"/>
                <a:cs typeface="Sakkal Majalla" pitchFamily="2" charset="-78"/>
              </a:rPr>
              <a:t>  و </a:t>
            </a:r>
            <a:r>
              <a:rPr lang="ar-DZ" sz="2800" b="1" dirty="0" smtClean="0">
                <a:latin typeface="Sakkal Majalla" pitchFamily="2" charset="-78"/>
                <a:cs typeface="Sakkal Majalla" pitchFamily="2" charset="-78"/>
              </a:rPr>
              <a:t>المادة 167 من قانون المالية لسنة 2022</a:t>
            </a:r>
            <a:r>
              <a:rPr lang="ar-DZ" sz="2800" dirty="0" smtClean="0">
                <a:latin typeface="Sakkal Majalla" pitchFamily="2" charset="-78"/>
                <a:cs typeface="Sakkal Majalla" pitchFamily="2" charset="-78"/>
              </a:rPr>
              <a:t> التي تقضي بتسوية هاته المركبات لأسباب إنسانية وفق شروط معينة حيث يستفيد من تدابير هذه التسوية مالكو المركبات </a:t>
            </a:r>
            <a:r>
              <a:rPr lang="ar-DZ" sz="2800" dirty="0" err="1" smtClean="0">
                <a:latin typeface="Sakkal Majalla" pitchFamily="2" charset="-78"/>
                <a:cs typeface="Sakkal Majalla" pitchFamily="2" charset="-78"/>
              </a:rPr>
              <a:t>المستقدمة</a:t>
            </a:r>
            <a:r>
              <a:rPr lang="ar-DZ" sz="2800" dirty="0" smtClean="0">
                <a:latin typeface="Sakkal Majalla" pitchFamily="2" charset="-78"/>
                <a:cs typeface="Sakkal Majalla" pitchFamily="2" charset="-78"/>
              </a:rPr>
              <a:t> من دول أوروبية و المستوردة من طرف رعايا أجانب في إطار </a:t>
            </a:r>
            <a:r>
              <a:rPr lang="ar-DZ" sz="2800" dirty="0" err="1" smtClean="0">
                <a:latin typeface="Sakkal Majalla" pitchFamily="2" charset="-78"/>
                <a:cs typeface="Sakkal Majalla" pitchFamily="2" charset="-78"/>
              </a:rPr>
              <a:t>إستثنائي</a:t>
            </a:r>
            <a:r>
              <a:rPr lang="ar-DZ" sz="2800" dirty="0" smtClean="0">
                <a:latin typeface="Sakkal Majalla" pitchFamily="2" charset="-78"/>
                <a:cs typeface="Sakkal Majalla" pitchFamily="2" charset="-78"/>
              </a:rPr>
              <a:t> و </a:t>
            </a:r>
            <a:r>
              <a:rPr lang="ar-DZ" sz="2800" dirty="0" err="1" smtClean="0">
                <a:latin typeface="Sakkal Majalla" pitchFamily="2" charset="-78"/>
                <a:cs typeface="Sakkal Majalla" pitchFamily="2" charset="-78"/>
              </a:rPr>
              <a:t>لإعتبارات</a:t>
            </a:r>
            <a:r>
              <a:rPr lang="ar-DZ" sz="2800" dirty="0" smtClean="0">
                <a:latin typeface="Sakkal Majalla" pitchFamily="2" charset="-78"/>
                <a:cs typeface="Sakkal Majalla" pitchFamily="2" charset="-78"/>
              </a:rPr>
              <a:t> إنسانية ، بسند عبور مؤقت لدى الجمارك ، و التي تم ترقيمها و بيعها دون </a:t>
            </a:r>
            <a:r>
              <a:rPr lang="ar-DZ" sz="2800" dirty="0" err="1" smtClean="0">
                <a:latin typeface="Sakkal Majalla" pitchFamily="2" charset="-78"/>
                <a:cs typeface="Sakkal Majalla" pitchFamily="2" charset="-78"/>
              </a:rPr>
              <a:t>إستكمال</a:t>
            </a:r>
            <a:r>
              <a:rPr lang="ar-DZ" sz="2800" dirty="0" smtClean="0">
                <a:latin typeface="Sakkal Majalla" pitchFamily="2" charset="-78"/>
                <a:cs typeface="Sakkal Majalla" pitchFamily="2" charset="-78"/>
              </a:rPr>
              <a:t> الإجراءات القانونية المنصوص عليها في التشريع و التنظيم المعمول بهما حسب الحالة : </a:t>
            </a:r>
          </a:p>
          <a:p>
            <a:pPr marL="457200" indent="-457200" algn="justLow" rtl="1">
              <a:buClr>
                <a:srgbClr val="FF0000"/>
              </a:buClr>
              <a:buSzPct val="100000"/>
              <a:buFontTx/>
              <a:buChar char="-"/>
              <a:tabLst>
                <a:tab pos="609600" algn="l"/>
              </a:tabLst>
            </a:pPr>
            <a:r>
              <a:rPr lang="ar-DZ" sz="2800" dirty="0">
                <a:latin typeface="Sakkal Majalla" pitchFamily="2" charset="-78"/>
                <a:cs typeface="Sakkal Majalla" pitchFamily="2" charset="-78"/>
              </a:rPr>
              <a:t>المركبات التي كانت محل حجز من طرف المصالح المختصة </a:t>
            </a:r>
          </a:p>
          <a:p>
            <a:pPr marL="457200" indent="-457200" algn="justLow" rtl="1">
              <a:buClr>
                <a:srgbClr val="FF0000"/>
              </a:buClr>
              <a:buSzPct val="100000"/>
              <a:buFontTx/>
              <a:buChar char="-"/>
              <a:tabLst>
                <a:tab pos="609600" algn="l"/>
              </a:tabLst>
            </a:pPr>
            <a:r>
              <a:rPr lang="ar-DZ" sz="2800" dirty="0">
                <a:latin typeface="Sakkal Majalla" pitchFamily="2" charset="-78"/>
                <a:cs typeface="Sakkal Majalla" pitchFamily="2" charset="-78"/>
              </a:rPr>
              <a:t>المركبات التي دخلت التراب الوطني قبل تاريخ 03 جوان 2021 و لم تكن محل حجز من طرف المصالح المختصة .</a:t>
            </a:r>
          </a:p>
          <a:p>
            <a:pPr algn="justLow" rtl="1">
              <a:buClr>
                <a:srgbClr val="FF0000"/>
              </a:buClr>
              <a:buSzPct val="100000"/>
              <a:tabLst>
                <a:tab pos="609600" algn="l"/>
              </a:tabLst>
            </a:pPr>
            <a:r>
              <a:rPr lang="ar-DZ" sz="2800" dirty="0" smtClean="0">
                <a:latin typeface="Sakkal Majalla" pitchFamily="2" charset="-78"/>
                <a:cs typeface="Sakkal Majalla" pitchFamily="2" charset="-78"/>
              </a:rPr>
              <a:t>تستثنى من هذه التدابير المركبات </a:t>
            </a:r>
            <a:r>
              <a:rPr lang="ar-DZ" sz="2800" dirty="0">
                <a:latin typeface="Sakkal Majalla" pitchFamily="2" charset="-78"/>
                <a:cs typeface="Sakkal Majalla" pitchFamily="2" charset="-78"/>
              </a:rPr>
              <a:t>التي سبق و أن صدر ضد أصحابها أحكام قضائية نهائية بالمصادرة  أو تلك التي كانت محل مصالحة جمركية نهائية .</a:t>
            </a:r>
          </a:p>
          <a:p>
            <a:pPr algn="justLow" rtl="1">
              <a:buClr>
                <a:srgbClr val="FF0000"/>
              </a:buClr>
              <a:buSzPct val="100000"/>
              <a:tabLst>
                <a:tab pos="609600" algn="l"/>
              </a:tabLst>
            </a:pPr>
            <a:endParaRPr lang="ar-DZ" sz="2800" b="1" dirty="0" smtClean="0">
              <a:latin typeface="Sakkal Majalla" pitchFamily="2" charset="-78"/>
              <a:cs typeface="Sakkal Majalla" pitchFamily="2" charset="-78"/>
            </a:endParaRPr>
          </a:p>
        </p:txBody>
      </p:sp>
      <p:pic>
        <p:nvPicPr>
          <p:cNvPr id="9" name="Image 8" descr="siteoff0-76911.png"/>
          <p:cNvPicPr>
            <a:picLocks noChangeAspect="1"/>
          </p:cNvPicPr>
          <p:nvPr/>
        </p:nvPicPr>
        <p:blipFill>
          <a:blip r:embed="rId2"/>
          <a:stretch>
            <a:fillRect/>
          </a:stretch>
        </p:blipFill>
        <p:spPr>
          <a:xfrm>
            <a:off x="0" y="0"/>
            <a:ext cx="1093895" cy="1071570"/>
          </a:xfrm>
          <a:prstGeom prst="rect">
            <a:avLst/>
          </a:prstGeom>
        </p:spPr>
      </p:pic>
      <p:pic>
        <p:nvPicPr>
          <p:cNvPr id="10" name="Image 9" descr="siteoff0-76911.png"/>
          <p:cNvPicPr>
            <a:picLocks noChangeAspect="1"/>
          </p:cNvPicPr>
          <p:nvPr/>
        </p:nvPicPr>
        <p:blipFill>
          <a:blip r:embed="rId2"/>
          <a:stretch>
            <a:fillRect/>
          </a:stretch>
        </p:blipFill>
        <p:spPr>
          <a:xfrm>
            <a:off x="11507680" y="0"/>
            <a:ext cx="1093895" cy="1071570"/>
          </a:xfrm>
          <a:prstGeom prst="rect">
            <a:avLst/>
          </a:prstGeom>
        </p:spPr>
      </p:pic>
      <p:sp>
        <p:nvSpPr>
          <p:cNvPr id="7" name="Rectangle 6"/>
          <p:cNvSpPr>
            <a:spLocks noChangeArrowheads="1"/>
          </p:cNvSpPr>
          <p:nvPr/>
        </p:nvSpPr>
        <p:spPr bwMode="auto">
          <a:xfrm>
            <a:off x="2559670" y="285730"/>
            <a:ext cx="7482237" cy="58477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tabLst>
                <a:tab pos="762000" algn="l"/>
              </a:tabLst>
            </a:pPr>
            <a:r>
              <a:rPr lang="ar-SA" sz="2000" b="1" dirty="0">
                <a:latin typeface="Sakkal Majalla" pitchFamily="2" charset="-78"/>
                <a:cs typeface="Sakkal Majalla" pitchFamily="2" charset="-78"/>
              </a:rPr>
              <a:t>        </a:t>
            </a:r>
            <a:r>
              <a:rPr lang="ar-DZ" sz="3200" b="1" dirty="0" smtClean="0">
                <a:latin typeface="Sakkal Majalla" pitchFamily="2" charset="-78"/>
                <a:cs typeface="Sakkal Majalla" pitchFamily="2" charset="-78"/>
              </a:rPr>
              <a:t>-</a:t>
            </a:r>
            <a:r>
              <a:rPr lang="ar-DZ" sz="2800" b="1" dirty="0" smtClean="0">
                <a:latin typeface="Sakkal Majalla" pitchFamily="2" charset="-78"/>
                <a:cs typeface="Sakkal Majalla" pitchFamily="2" charset="-78"/>
              </a:rPr>
              <a:t>التصرف في بعض البضائع الأخرى </a:t>
            </a:r>
            <a:endParaRPr lang="ar-SA" sz="3200" b="1" dirty="0">
              <a:latin typeface="Sakkal Majalla" pitchFamily="2" charset="-78"/>
              <a:cs typeface="Sakkal Majalla" pitchFamily="2" charset="-78"/>
            </a:endParaRPr>
          </a:p>
        </p:txBody>
      </p:sp>
    </p:spTree>
  </p:cSld>
  <p:clrMapOvr>
    <a:masterClrMapping/>
  </p:clrMapOvr>
  <p:transition spd="slow" advTm="60417">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385" decel="100000"/>
                                        <p:tgtEl>
                                          <p:spTgt spid="8"/>
                                        </p:tgtEl>
                                      </p:cBhvr>
                                    </p:animEffect>
                                    <p:animScale>
                                      <p:cBhvr>
                                        <p:cTn id="8" dur="385" decel="100000"/>
                                        <p:tgtEl>
                                          <p:spTgt spid="8"/>
                                        </p:tgtEl>
                                      </p:cBhvr>
                                      <p:from x="10000" y="10000"/>
                                      <p:to x="200000" y="450000"/>
                                    </p:animScale>
                                    <p:animScale>
                                      <p:cBhvr>
                                        <p:cTn id="9" dur="615" accel="100000" fill="hold">
                                          <p:stCondLst>
                                            <p:cond delay="385"/>
                                          </p:stCondLst>
                                        </p:cTn>
                                        <p:tgtEl>
                                          <p:spTgt spid="8"/>
                                        </p:tgtEl>
                                      </p:cBhvr>
                                      <p:from x="200000" y="450000"/>
                                      <p:to x="100000" y="100000"/>
                                    </p:animScale>
                                    <p:set>
                                      <p:cBhvr>
                                        <p:cTn id="10" dur="385" fill="hold"/>
                                        <p:tgtEl>
                                          <p:spTgt spid="8"/>
                                        </p:tgtEl>
                                        <p:attrNameLst>
                                          <p:attrName>ppt_x</p:attrName>
                                        </p:attrNameLst>
                                      </p:cBhvr>
                                      <p:to>
                                        <p:strVal val="(0.5)"/>
                                      </p:to>
                                    </p:set>
                                    <p:anim from="(0.5)" to="(#ppt_x)" calcmode="lin" valueType="num">
                                      <p:cBhvr>
                                        <p:cTn id="11" dur="615" accel="100000" fill="hold">
                                          <p:stCondLst>
                                            <p:cond delay="385"/>
                                          </p:stCondLst>
                                        </p:cTn>
                                        <p:tgtEl>
                                          <p:spTgt spid="8"/>
                                        </p:tgtEl>
                                        <p:attrNameLst>
                                          <p:attrName>ppt_x</p:attrName>
                                        </p:attrNameLst>
                                      </p:cBhvr>
                                    </p:anim>
                                    <p:set>
                                      <p:cBhvr>
                                        <p:cTn id="12" dur="385" fill="hold"/>
                                        <p:tgtEl>
                                          <p:spTgt spid="8"/>
                                        </p:tgtEl>
                                        <p:attrNameLst>
                                          <p:attrName>ppt_y</p:attrName>
                                        </p:attrNameLst>
                                      </p:cBhvr>
                                      <p:to>
                                        <p:strVal val="(#ppt_y+0.4)"/>
                                      </p:to>
                                    </p:set>
                                    <p:anim from="(#ppt_y+0.4)" to="(#ppt_y)" calcmode="lin" valueType="num">
                                      <p:cBhvr>
                                        <p:cTn id="13" dur="615" accel="100000" fill="hold">
                                          <p:stCondLst>
                                            <p:cond delay="385"/>
                                          </p:stCondLst>
                                        </p:cTn>
                                        <p:tgtEl>
                                          <p:spTgt spid="8"/>
                                        </p:tgtEl>
                                        <p:attrNameLst>
                                          <p:attrName>ppt_y</p:attrName>
                                        </p:attrNameLst>
                                      </p:cBhvr>
                                    </p:anim>
                                  </p:childTnLst>
                                </p:cTn>
                              </p:par>
                            </p:childTnLst>
                          </p:cTn>
                        </p:par>
                        <p:par>
                          <p:cTn id="14" fill="hold">
                            <p:stCondLst>
                              <p:cond delay="15900"/>
                            </p:stCondLst>
                            <p:childTnLst>
                              <p:par>
                                <p:cTn id="15" presetID="3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style.rotation</p:attrName>
                                        </p:attrNameLst>
                                      </p:cBhvr>
                                      <p:tavLst>
                                        <p:tav tm="0">
                                          <p:val>
                                            <p:fltVal val="720"/>
                                          </p:val>
                                        </p:tav>
                                        <p:tav tm="100000">
                                          <p:val>
                                            <p:fltVal val="0"/>
                                          </p:val>
                                        </p:tav>
                                      </p:tavLst>
                                    </p:anim>
                                    <p:anim calcmode="lin" valueType="num">
                                      <p:cBhvr>
                                        <p:cTn id="19" dur="2000" fill="hold"/>
                                        <p:tgtEl>
                                          <p:spTgt spid="7"/>
                                        </p:tgtEl>
                                        <p:attrNameLst>
                                          <p:attrName>ppt_h</p:attrName>
                                        </p:attrNameLst>
                                      </p:cBhvr>
                                      <p:tavLst>
                                        <p:tav tm="0">
                                          <p:val>
                                            <p:fltVal val="0"/>
                                          </p:val>
                                        </p:tav>
                                        <p:tav tm="100000">
                                          <p:val>
                                            <p:strVal val="#ppt_h"/>
                                          </p:val>
                                        </p:tav>
                                      </p:tavLst>
                                    </p:anim>
                                    <p:anim calcmode="lin" valueType="num">
                                      <p:cBhvr>
                                        <p:cTn id="2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7" name="Rectangle 4"/>
          <p:cNvSpPr>
            <a:spLocks noChangeArrowheads="1"/>
          </p:cNvSpPr>
          <p:nvPr/>
        </p:nvSpPr>
        <p:spPr bwMode="auto">
          <a:xfrm>
            <a:off x="295307" y="1717900"/>
            <a:ext cx="12109411" cy="4401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MA" sz="2800" b="1" dirty="0">
                <a:latin typeface="Sakkal Majalla" pitchFamily="2" charset="-78"/>
                <a:cs typeface="Sakkal Majalla" pitchFamily="2" charset="-78"/>
              </a:rPr>
              <a:t>المفرقعات و الألعاب النارية </a:t>
            </a:r>
            <a:r>
              <a:rPr lang="ar-MA" sz="2800" dirty="0">
                <a:latin typeface="Sakkal Majalla" pitchFamily="2" charset="-78"/>
                <a:cs typeface="Sakkal Majalla" pitchFamily="2" charset="-78"/>
              </a:rPr>
              <a:t>: </a:t>
            </a:r>
            <a:r>
              <a:rPr lang="ar-DZ" sz="2800" dirty="0" smtClean="0">
                <a:latin typeface="Sakkal Majalla" pitchFamily="2" charset="-78"/>
                <a:cs typeface="Sakkal Majalla" pitchFamily="2" charset="-78"/>
              </a:rPr>
              <a:t>دون </a:t>
            </a:r>
            <a:r>
              <a:rPr lang="ar-DZ" sz="2800" dirty="0">
                <a:latin typeface="Sakkal Majalla" pitchFamily="2" charset="-78"/>
                <a:cs typeface="Sakkal Majalla" pitchFamily="2" charset="-78"/>
              </a:rPr>
              <a:t>الإخلال بالأحكام التشريعية و التنظيمية السارية </a:t>
            </a:r>
            <a:r>
              <a:rPr lang="ar-DZ" sz="2800" dirty="0" smtClean="0">
                <a:latin typeface="Sakkal Majalla" pitchFamily="2" charset="-78"/>
                <a:cs typeface="Sakkal Majalla" pitchFamily="2" charset="-78"/>
              </a:rPr>
              <a:t>المفعول يعتبر هذا النوع من البضائع المحظورة حظرا مطلقا و تعتبر من البضائع التي تمس بالنظام و الأمن العموميين و نظرا لخطورة التي تشكلها أثناء تخزينها فإن الإسراع في إتلافها يكون الحل الأمثل و تنفيذا للمرسوم التنفيذي رقم 63 – 291 المؤرخ في 02 أوت 1963 المتعلق ببيع المفرقعات و الألعاب النارية خاصة في مادته الأولى التي تنص « يحضر تصنيع و استيراد او بيع على الاقليم الوطني المفرقعات و كل الألعاب النارية الأخرى من نوع قنابل خراطيش قنابل </a:t>
            </a:r>
            <a:r>
              <a:rPr lang="ar-DZ" sz="2800" dirty="0" err="1" smtClean="0">
                <a:latin typeface="Sakkal Majalla" pitchFamily="2" charset="-78"/>
                <a:cs typeface="Sakkal Majalla" pitchFamily="2" charset="-78"/>
              </a:rPr>
              <a:t>الفانطزية</a:t>
            </a:r>
            <a:r>
              <a:rPr lang="ar-DZ" sz="2800" dirty="0" smtClean="0">
                <a:latin typeface="Sakkal Majalla" pitchFamily="2" charset="-78"/>
                <a:cs typeface="Sakkal Majalla" pitchFamily="2" charset="-78"/>
              </a:rPr>
              <a:t>» </a:t>
            </a:r>
          </a:p>
          <a:p>
            <a:pPr algn="justLow" rtl="1">
              <a:buClr>
                <a:srgbClr val="FF0000"/>
              </a:buClr>
              <a:buSzPct val="100000"/>
              <a:tabLst>
                <a:tab pos="609600" algn="l"/>
              </a:tabLst>
            </a:pPr>
            <a:r>
              <a:rPr lang="ar-DZ" sz="2800" dirty="0" smtClean="0">
                <a:latin typeface="Sakkal Majalla" pitchFamily="2" charset="-78"/>
                <a:cs typeface="Sakkal Majalla" pitchFamily="2" charset="-78"/>
              </a:rPr>
              <a:t>كما أن نقلها من مكان لآخر ما هو إلا نقل للخطر من مكان لآخر .</a:t>
            </a:r>
          </a:p>
          <a:p>
            <a:pPr algn="justLow" rtl="1">
              <a:buClr>
                <a:srgbClr val="FF0000"/>
              </a:buClr>
              <a:buSzPct val="100000"/>
              <a:tabLst>
                <a:tab pos="609600" algn="l"/>
              </a:tabLst>
            </a:pPr>
            <a:r>
              <a:rPr lang="ar-DZ" sz="2800" dirty="0" smtClean="0">
                <a:latin typeface="Sakkal Majalla" pitchFamily="2" charset="-78"/>
                <a:cs typeface="Sakkal Majalla" pitchFamily="2" charset="-78"/>
              </a:rPr>
              <a:t>لذا يتم التصرف في هذا النوع من البضائع عن طريق الإتلاف </a:t>
            </a:r>
            <a:r>
              <a:rPr lang="ar-DZ" sz="2800" dirty="0">
                <a:latin typeface="Sakkal Majalla" pitchFamily="2" charset="-78"/>
                <a:cs typeface="Sakkal Majalla" pitchFamily="2" charset="-78"/>
              </a:rPr>
              <a:t>طبقا ل</a:t>
            </a:r>
            <a:r>
              <a:rPr lang="ar-MA" sz="2800" dirty="0">
                <a:latin typeface="Sakkal Majalla" pitchFamily="2" charset="-78"/>
                <a:cs typeface="Sakkal Majalla" pitchFamily="2" charset="-78"/>
              </a:rPr>
              <a:t>لتعليمة الوزارية المشتركة المؤرخة في </a:t>
            </a:r>
            <a:r>
              <a:rPr lang="ar-DZ" sz="2800" dirty="0">
                <a:latin typeface="Sakkal Majalla" pitchFamily="2" charset="-78"/>
                <a:cs typeface="Sakkal Majalla" pitchFamily="2" charset="-78"/>
              </a:rPr>
              <a:t>2001/10/14 </a:t>
            </a:r>
            <a:r>
              <a:rPr lang="ar-MA" sz="2800" dirty="0">
                <a:latin typeface="Sakkal Majalla" pitchFamily="2" charset="-78"/>
                <a:cs typeface="Sakkal Majalla" pitchFamily="2" charset="-78"/>
              </a:rPr>
              <a:t>المتعلقة بإجراءات إتلاف المفرقعات و المواد النارية الأخرى </a:t>
            </a:r>
            <a:r>
              <a:rPr lang="ar-MA" sz="2800" dirty="0" smtClean="0">
                <a:latin typeface="Sakkal Majalla" pitchFamily="2" charset="-78"/>
                <a:cs typeface="Sakkal Majalla" pitchFamily="2" charset="-78"/>
              </a:rPr>
              <a:t>.</a:t>
            </a:r>
            <a:r>
              <a:rPr lang="ar-DZ" sz="2800" dirty="0" smtClean="0">
                <a:latin typeface="Sakkal Majalla" pitchFamily="2" charset="-78"/>
                <a:cs typeface="Sakkal Majalla" pitchFamily="2" charset="-78"/>
              </a:rPr>
              <a:t>بموجب قرار من والي الولاية الذي من خلاله ينشئ لجنة قطاعية مشتركة  يرأسها السيد الوالي و تضم ممثلين عن : مديرية </a:t>
            </a:r>
            <a:r>
              <a:rPr lang="ar-MA" sz="2800" dirty="0" smtClean="0">
                <a:latin typeface="Sakkal Majalla" pitchFamily="2" charset="-78"/>
                <a:cs typeface="Sakkal Majalla" pitchFamily="2" charset="-78"/>
              </a:rPr>
              <a:t>الطاقة </a:t>
            </a:r>
            <a:r>
              <a:rPr lang="ar-MA" sz="2800" dirty="0">
                <a:latin typeface="Sakkal Majalla" pitchFamily="2" charset="-78"/>
                <a:cs typeface="Sakkal Majalla" pitchFamily="2" charset="-78"/>
              </a:rPr>
              <a:t>و المناجم </a:t>
            </a:r>
            <a:r>
              <a:rPr lang="ar-DZ" sz="2800" dirty="0" smtClean="0">
                <a:latin typeface="Sakkal Majalla" pitchFamily="2" charset="-78"/>
                <a:cs typeface="Sakkal Majalla" pitchFamily="2" charset="-78"/>
              </a:rPr>
              <a:t>، أمن الولاية ، مجموعة الدرك الوطني ، مفتشية الجمارك المختصة إقليميا ، مفتشية البيئة ، مديرية الحماية المدنية .</a:t>
            </a:r>
            <a:endParaRPr lang="ar-DZ" sz="2800" dirty="0">
              <a:latin typeface="Sakkal Majalla" pitchFamily="2" charset="-78"/>
              <a:cs typeface="Sakkal Majalla" pitchFamily="2" charset="-78"/>
            </a:endParaRPr>
          </a:p>
        </p:txBody>
      </p:sp>
      <p:sp>
        <p:nvSpPr>
          <p:cNvPr id="9" name="Rectangle 8"/>
          <p:cNvSpPr>
            <a:spLocks noChangeArrowheads="1"/>
          </p:cNvSpPr>
          <p:nvPr/>
        </p:nvSpPr>
        <p:spPr bwMode="auto">
          <a:xfrm>
            <a:off x="2559670" y="285730"/>
            <a:ext cx="7482237" cy="58477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tabLst>
                <a:tab pos="762000" algn="l"/>
              </a:tabLst>
            </a:pPr>
            <a:r>
              <a:rPr lang="ar-SA" sz="2000" b="1" dirty="0">
                <a:latin typeface="Sakkal Majalla" pitchFamily="2" charset="-78"/>
                <a:cs typeface="Sakkal Majalla" pitchFamily="2" charset="-78"/>
              </a:rPr>
              <a:t>        </a:t>
            </a:r>
            <a:r>
              <a:rPr lang="ar-DZ" sz="3200" b="1" dirty="0" smtClean="0">
                <a:latin typeface="Sakkal Majalla" pitchFamily="2" charset="-78"/>
                <a:cs typeface="Sakkal Majalla" pitchFamily="2" charset="-78"/>
              </a:rPr>
              <a:t>-</a:t>
            </a:r>
            <a:r>
              <a:rPr lang="ar-DZ" sz="2800" b="1" dirty="0" smtClean="0">
                <a:latin typeface="Sakkal Majalla" pitchFamily="2" charset="-78"/>
                <a:cs typeface="Sakkal Majalla" pitchFamily="2" charset="-78"/>
              </a:rPr>
              <a:t>التصرف في بعض البضائع الاخرى </a:t>
            </a:r>
            <a:endParaRPr lang="ar-SA" sz="3200" b="1" dirty="0">
              <a:latin typeface="Sakkal Majalla" pitchFamily="2" charset="-78"/>
              <a:cs typeface="Sakkal Majalla" pitchFamily="2" charset="-78"/>
            </a:endParaRPr>
          </a:p>
        </p:txBody>
      </p:sp>
      <p:pic>
        <p:nvPicPr>
          <p:cNvPr id="11" name="Image 10" descr="siteoff0-76911.png"/>
          <p:cNvPicPr>
            <a:picLocks noChangeAspect="1"/>
          </p:cNvPicPr>
          <p:nvPr/>
        </p:nvPicPr>
        <p:blipFill>
          <a:blip r:embed="rId2"/>
          <a:stretch>
            <a:fillRect/>
          </a:stretch>
        </p:blipFill>
        <p:spPr>
          <a:xfrm>
            <a:off x="0" y="0"/>
            <a:ext cx="1093895" cy="1071570"/>
          </a:xfrm>
          <a:prstGeom prst="rect">
            <a:avLst/>
          </a:prstGeom>
        </p:spPr>
      </p:pic>
      <p:pic>
        <p:nvPicPr>
          <p:cNvPr id="12" name="Image 11" descr="siteoff0-76911.png"/>
          <p:cNvPicPr>
            <a:picLocks noChangeAspect="1"/>
          </p:cNvPicPr>
          <p:nvPr/>
        </p:nvPicPr>
        <p:blipFill>
          <a:blip r:embed="rId2"/>
          <a:stretch>
            <a:fillRect/>
          </a:stretch>
        </p:blipFill>
        <p:spPr>
          <a:xfrm>
            <a:off x="11507680" y="0"/>
            <a:ext cx="1093895" cy="1071570"/>
          </a:xfrm>
          <a:prstGeom prst="rect">
            <a:avLst/>
          </a:prstGeom>
        </p:spPr>
      </p:pic>
    </p:spTree>
  </p:cSld>
  <p:clrMapOvr>
    <a:masterClrMapping/>
  </p:clrMapOvr>
  <p:transition spd="slow" advTm="60541">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385" decel="100000"/>
                                        <p:tgtEl>
                                          <p:spTgt spid="7"/>
                                        </p:tgtEl>
                                      </p:cBhvr>
                                    </p:animEffect>
                                    <p:animScale>
                                      <p:cBhvr>
                                        <p:cTn id="8" dur="385" decel="100000"/>
                                        <p:tgtEl>
                                          <p:spTgt spid="7"/>
                                        </p:tgtEl>
                                      </p:cBhvr>
                                      <p:from x="10000" y="10000"/>
                                      <p:to x="200000" y="450000"/>
                                    </p:animScale>
                                    <p:animScale>
                                      <p:cBhvr>
                                        <p:cTn id="9" dur="615" accel="100000" fill="hold">
                                          <p:stCondLst>
                                            <p:cond delay="385"/>
                                          </p:stCondLst>
                                        </p:cTn>
                                        <p:tgtEl>
                                          <p:spTgt spid="7"/>
                                        </p:tgtEl>
                                      </p:cBhvr>
                                      <p:from x="200000" y="450000"/>
                                      <p:to x="100000" y="100000"/>
                                    </p:animScale>
                                    <p:set>
                                      <p:cBhvr>
                                        <p:cTn id="10" dur="385" fill="hold"/>
                                        <p:tgtEl>
                                          <p:spTgt spid="7"/>
                                        </p:tgtEl>
                                        <p:attrNameLst>
                                          <p:attrName>ppt_x</p:attrName>
                                        </p:attrNameLst>
                                      </p:cBhvr>
                                      <p:to>
                                        <p:strVal val="(0.5)"/>
                                      </p:to>
                                    </p:set>
                                    <p:anim from="(0.5)" to="(#ppt_x)" calcmode="lin" valueType="num">
                                      <p:cBhvr>
                                        <p:cTn id="11" dur="615" accel="100000" fill="hold">
                                          <p:stCondLst>
                                            <p:cond delay="385"/>
                                          </p:stCondLst>
                                        </p:cTn>
                                        <p:tgtEl>
                                          <p:spTgt spid="7"/>
                                        </p:tgtEl>
                                        <p:attrNameLst>
                                          <p:attrName>ppt_x</p:attrName>
                                        </p:attrNameLst>
                                      </p:cBhvr>
                                    </p:anim>
                                    <p:set>
                                      <p:cBhvr>
                                        <p:cTn id="12" dur="385" fill="hold"/>
                                        <p:tgtEl>
                                          <p:spTgt spid="7"/>
                                        </p:tgtEl>
                                        <p:attrNameLst>
                                          <p:attrName>ppt_y</p:attrName>
                                        </p:attrNameLst>
                                      </p:cBhvr>
                                      <p:to>
                                        <p:strVal val="(#ppt_y+0.4)"/>
                                      </p:to>
                                    </p:set>
                                    <p:anim from="(#ppt_y+0.4)" to="(#ppt_y)" calcmode="lin" valueType="num">
                                      <p:cBhvr>
                                        <p:cTn id="13" dur="615" accel="100000" fill="hold">
                                          <p:stCondLst>
                                            <p:cond delay="385"/>
                                          </p:stCondLst>
                                        </p:cTn>
                                        <p:tgtEl>
                                          <p:spTgt spid="7"/>
                                        </p:tgtEl>
                                        <p:attrNameLst>
                                          <p:attrName>ppt_y</p:attrName>
                                        </p:attrNameLst>
                                      </p:cBhvr>
                                    </p:anim>
                                  </p:childTnLst>
                                </p:cTn>
                              </p:par>
                            </p:childTnLst>
                          </p:cTn>
                        </p:par>
                        <p:par>
                          <p:cTn id="14" fill="hold">
                            <p:stCondLst>
                              <p:cond delay="18900"/>
                            </p:stCondLst>
                            <p:childTnLst>
                              <p:par>
                                <p:cTn id="15" presetID="3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style.rotation</p:attrName>
                                        </p:attrNameLst>
                                      </p:cBhvr>
                                      <p:tavLst>
                                        <p:tav tm="0">
                                          <p:val>
                                            <p:fltVal val="720"/>
                                          </p:val>
                                        </p:tav>
                                        <p:tav tm="100000">
                                          <p:val>
                                            <p:fltVal val="0"/>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anim calcmode="lin" valueType="num">
                                      <p:cBhvr>
                                        <p:cTn id="2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64318" y="428606"/>
            <a:ext cx="7974491" cy="58477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tabLst>
                <a:tab pos="762000" algn="l"/>
              </a:tabLst>
            </a:pPr>
            <a:r>
              <a:rPr lang="ar-SA" sz="2000" b="1" dirty="0">
                <a:latin typeface="Sakkal Majalla" pitchFamily="2" charset="-78"/>
                <a:cs typeface="Sakkal Majalla" pitchFamily="2" charset="-78"/>
              </a:rPr>
              <a:t>        </a:t>
            </a:r>
            <a:r>
              <a:rPr lang="ar-DZ" sz="3200" b="1" dirty="0" smtClean="0">
                <a:latin typeface="Sakkal Majalla" pitchFamily="2" charset="-78"/>
                <a:cs typeface="Sakkal Majalla" pitchFamily="2" charset="-78"/>
              </a:rPr>
              <a:t>-</a:t>
            </a:r>
            <a:r>
              <a:rPr lang="ar-DZ" sz="2800" b="1" dirty="0" smtClean="0">
                <a:latin typeface="Sakkal Majalla" pitchFamily="2" charset="-78"/>
                <a:cs typeface="Sakkal Majalla" pitchFamily="2" charset="-78"/>
              </a:rPr>
              <a:t>أثر البضائع العالقة على المخازن الجمركية</a:t>
            </a:r>
            <a:endParaRPr lang="ar-SA" sz="3200" b="1" dirty="0">
              <a:latin typeface="Sakkal Majalla" pitchFamily="2" charset="-78"/>
              <a:cs typeface="Sakkal Majalla" pitchFamily="2" charset="-78"/>
            </a:endParaRPr>
          </a:p>
        </p:txBody>
      </p:sp>
      <p:sp>
        <p:nvSpPr>
          <p:cNvPr id="9" name="Rectangle 4"/>
          <p:cNvSpPr>
            <a:spLocks noChangeArrowheads="1"/>
          </p:cNvSpPr>
          <p:nvPr/>
        </p:nvSpPr>
        <p:spPr bwMode="auto">
          <a:xfrm>
            <a:off x="154629" y="1450760"/>
            <a:ext cx="12250089" cy="5016758"/>
          </a:xfrm>
          <a:prstGeom prst="rect">
            <a:avLst/>
          </a:prstGeom>
          <a:gradFill>
            <a:gsLst>
              <a:gs pos="0">
                <a:schemeClr val="tx2">
                  <a:lumMod val="5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3200" dirty="0" smtClean="0">
                <a:latin typeface="Sakkal Majalla" pitchFamily="2" charset="-78"/>
                <a:cs typeface="Sakkal Majalla" pitchFamily="2" charset="-78"/>
              </a:rPr>
              <a:t>تأثر البضائع و المركبات المحجوزة العالقة و التي لم يتم التصرف فيها لمانع من الموانع القانونية المذكورة أعلاه  بشكل سلبي و واضح على التسيير الحسن لمخازن القابض و وجودها يؤدي إلى حتما :</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تكديس المخازن الجمركية .و الحظيرة .</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 زيادة النفقات التي تتحملها إدارة الجمارك .</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صعوبة جرد البضائع  </a:t>
            </a:r>
            <a:r>
              <a:rPr lang="ar-DZ" sz="3200" dirty="0" err="1" smtClean="0">
                <a:latin typeface="Sakkal Majalla" pitchFamily="2" charset="-78"/>
                <a:cs typeface="Sakkal Majalla" pitchFamily="2" charset="-78"/>
              </a:rPr>
              <a:t>و</a:t>
            </a:r>
            <a:r>
              <a:rPr lang="ar-DZ" sz="3200" dirty="0" smtClean="0">
                <a:latin typeface="Sakkal Majalla" pitchFamily="2" charset="-78"/>
                <a:cs typeface="Sakkal Majalla" pitchFamily="2" charset="-78"/>
              </a:rPr>
              <a:t> إحصائها.</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التأثير على البضائع المحجوزة المجاورة لها .</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 جلب الحشرات </a:t>
            </a:r>
            <a:r>
              <a:rPr lang="ar-DZ" sz="3200" dirty="0" err="1" smtClean="0">
                <a:latin typeface="Sakkal Majalla" pitchFamily="2" charset="-78"/>
                <a:cs typeface="Sakkal Majalla" pitchFamily="2" charset="-78"/>
              </a:rPr>
              <a:t>و</a:t>
            </a:r>
            <a:r>
              <a:rPr lang="ar-DZ" sz="3200" dirty="0" smtClean="0">
                <a:latin typeface="Sakkal Majalla" pitchFamily="2" charset="-78"/>
                <a:cs typeface="Sakkal Majalla" pitchFamily="2" charset="-78"/>
              </a:rPr>
              <a:t> الزواحف.</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 التأثير على أعوان الجمارك المكلفين بتسيير و حراسة المخازن .</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 تأثر </a:t>
            </a:r>
            <a:r>
              <a:rPr lang="ar-DZ" sz="3200" dirty="0">
                <a:latin typeface="Sakkal Majalla" pitchFamily="2" charset="-78"/>
                <a:cs typeface="Sakkal Majalla" pitchFamily="2" charset="-78"/>
              </a:rPr>
              <a:t>البضائع المحجوزة بالعوامل </a:t>
            </a:r>
            <a:r>
              <a:rPr lang="ar-DZ" sz="3200" dirty="0" smtClean="0">
                <a:latin typeface="Sakkal Majalla" pitchFamily="2" charset="-78"/>
                <a:cs typeface="Sakkal Majalla" pitchFamily="2" charset="-78"/>
              </a:rPr>
              <a:t>الطبيعية مما يؤدي إلى تدني قيمتها.</a:t>
            </a:r>
          </a:p>
          <a:p>
            <a:pPr algn="justLow" rtl="1">
              <a:buClr>
                <a:srgbClr val="FF0000"/>
              </a:buClr>
              <a:buSzPct val="100000"/>
              <a:buFontTx/>
              <a:buChar char="-"/>
              <a:tabLst>
                <a:tab pos="609600" algn="l"/>
              </a:tabLst>
            </a:pPr>
            <a:r>
              <a:rPr lang="ar-DZ" sz="3200" dirty="0" smtClean="0">
                <a:latin typeface="Sakkal Majalla" pitchFamily="2" charset="-78"/>
                <a:cs typeface="Sakkal Majalla" pitchFamily="2" charset="-78"/>
              </a:rPr>
              <a:t> تسجيل ملاحظات من اللجان التفتيشية المختلفة .</a:t>
            </a:r>
          </a:p>
        </p:txBody>
      </p:sp>
      <p:pic>
        <p:nvPicPr>
          <p:cNvPr id="11" name="Image 10" descr="siteoff0-76911.png"/>
          <p:cNvPicPr>
            <a:picLocks noChangeAspect="1"/>
          </p:cNvPicPr>
          <p:nvPr/>
        </p:nvPicPr>
        <p:blipFill>
          <a:blip r:embed="rId3"/>
          <a:stretch>
            <a:fillRect/>
          </a:stretch>
        </p:blipFill>
        <p:spPr>
          <a:xfrm>
            <a:off x="0" y="0"/>
            <a:ext cx="1093895" cy="1071570"/>
          </a:xfrm>
          <a:prstGeom prst="rect">
            <a:avLst/>
          </a:prstGeom>
        </p:spPr>
      </p:pic>
      <p:pic>
        <p:nvPicPr>
          <p:cNvPr id="12" name="Image 11" descr="siteoff0-76911.png"/>
          <p:cNvPicPr>
            <a:picLocks noChangeAspect="1"/>
          </p:cNvPicPr>
          <p:nvPr/>
        </p:nvPicPr>
        <p:blipFill>
          <a:blip r:embed="rId3"/>
          <a:stretch>
            <a:fillRect/>
          </a:stretch>
        </p:blipFill>
        <p:spPr>
          <a:xfrm>
            <a:off x="11507680" y="0"/>
            <a:ext cx="1093895" cy="1071570"/>
          </a:xfrm>
          <a:prstGeom prst="rect">
            <a:avLst/>
          </a:prstGeom>
        </p:spPr>
      </p:pic>
    </p:spTree>
    <p:custDataLst>
      <p:tags r:id="rId1"/>
    </p:custDataLst>
    <p:extLst>
      <p:ext uri="{BB962C8B-B14F-4D97-AF65-F5344CB8AC3E}">
        <p14:creationId xmlns:p14="http://schemas.microsoft.com/office/powerpoint/2010/main" val="2258834327"/>
      </p:ext>
    </p:extLst>
  </p:cSld>
  <p:clrMapOvr>
    <a:masterClrMapping/>
  </p:clrMapOvr>
  <p:transition spd="slow" advTm="581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fade">
                                      <p:cBhvr>
                                        <p:cTn id="14" dur="385" decel="100000"/>
                                        <p:tgtEl>
                                          <p:spTgt spid="9"/>
                                        </p:tgtEl>
                                      </p:cBhvr>
                                    </p:animEffect>
                                    <p:animScale>
                                      <p:cBhvr>
                                        <p:cTn id="15" dur="385" decel="100000"/>
                                        <p:tgtEl>
                                          <p:spTgt spid="9"/>
                                        </p:tgtEl>
                                      </p:cBhvr>
                                      <p:from x="10000" y="10000"/>
                                      <p:to x="200000" y="450000"/>
                                    </p:animScale>
                                    <p:animScale>
                                      <p:cBhvr>
                                        <p:cTn id="16" dur="615" accel="100000" fill="hold">
                                          <p:stCondLst>
                                            <p:cond delay="385"/>
                                          </p:stCondLst>
                                        </p:cTn>
                                        <p:tgtEl>
                                          <p:spTgt spid="9"/>
                                        </p:tgtEl>
                                      </p:cBhvr>
                                      <p:from x="200000" y="450000"/>
                                      <p:to x="100000" y="100000"/>
                                    </p:animScale>
                                    <p:set>
                                      <p:cBhvr>
                                        <p:cTn id="17" dur="385" fill="hold"/>
                                        <p:tgtEl>
                                          <p:spTgt spid="9"/>
                                        </p:tgtEl>
                                        <p:attrNameLst>
                                          <p:attrName>ppt_x</p:attrName>
                                        </p:attrNameLst>
                                      </p:cBhvr>
                                      <p:to>
                                        <p:strVal val="(0.5)"/>
                                      </p:to>
                                    </p:set>
                                    <p:anim from="(0.5)" to="(#ppt_x)" calcmode="lin" valueType="num">
                                      <p:cBhvr>
                                        <p:cTn id="18" dur="615" accel="100000" fill="hold">
                                          <p:stCondLst>
                                            <p:cond delay="385"/>
                                          </p:stCondLst>
                                        </p:cTn>
                                        <p:tgtEl>
                                          <p:spTgt spid="9"/>
                                        </p:tgtEl>
                                        <p:attrNameLst>
                                          <p:attrName>ppt_x</p:attrName>
                                        </p:attrNameLst>
                                      </p:cBhvr>
                                    </p:anim>
                                    <p:set>
                                      <p:cBhvr>
                                        <p:cTn id="19" dur="385" fill="hold"/>
                                        <p:tgtEl>
                                          <p:spTgt spid="9"/>
                                        </p:tgtEl>
                                        <p:attrNameLst>
                                          <p:attrName>ppt_y</p:attrName>
                                        </p:attrNameLst>
                                      </p:cBhvr>
                                      <p:to>
                                        <p:strVal val="(#ppt_y+0.4)"/>
                                      </p:to>
                                    </p:set>
                                    <p:anim from="(#ppt_y+0.4)" to="(#ppt_y)" calcmode="lin" valueType="num">
                                      <p:cBhvr>
                                        <p:cTn id="20" dur="615" accel="100000" fill="hold">
                                          <p:stCondLst>
                                            <p:cond delay="385"/>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051924" y="285730"/>
            <a:ext cx="6989985" cy="58477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r" rtl="1">
              <a:tabLst>
                <a:tab pos="762000" algn="l"/>
              </a:tabLst>
            </a:pPr>
            <a:r>
              <a:rPr lang="ar-SA" sz="2000" b="1" dirty="0">
                <a:latin typeface="Sakkal Majalla" pitchFamily="2" charset="-78"/>
                <a:cs typeface="Sakkal Majalla" pitchFamily="2" charset="-78"/>
              </a:rPr>
              <a:t>        </a:t>
            </a:r>
            <a:r>
              <a:rPr lang="ar-DZ" sz="3200" b="1" dirty="0" smtClean="0">
                <a:latin typeface="Sakkal Majalla" pitchFamily="2" charset="-78"/>
                <a:cs typeface="Sakkal Majalla" pitchFamily="2" charset="-78"/>
              </a:rPr>
              <a:t>-</a:t>
            </a:r>
            <a:r>
              <a:rPr lang="ar-DZ" sz="2800" b="1" dirty="0" smtClean="0">
                <a:latin typeface="Sakkal Majalla" pitchFamily="2" charset="-78"/>
                <a:cs typeface="Sakkal Majalla" pitchFamily="2" charset="-78"/>
              </a:rPr>
              <a:t>أثر البضائع العالقة على الخزينة العمومية </a:t>
            </a:r>
            <a:endParaRPr lang="ar-SA" sz="3200" b="1" dirty="0">
              <a:latin typeface="Sakkal Majalla" pitchFamily="2" charset="-78"/>
              <a:cs typeface="Sakkal Majalla" pitchFamily="2" charset="-78"/>
            </a:endParaRPr>
          </a:p>
        </p:txBody>
      </p:sp>
      <p:sp>
        <p:nvSpPr>
          <p:cNvPr id="12" name="Rectangle 4"/>
          <p:cNvSpPr>
            <a:spLocks noChangeArrowheads="1"/>
          </p:cNvSpPr>
          <p:nvPr/>
        </p:nvSpPr>
        <p:spPr bwMode="auto">
          <a:xfrm>
            <a:off x="154629" y="2179544"/>
            <a:ext cx="12155269" cy="3416320"/>
          </a:xfrm>
          <a:prstGeom prst="rect">
            <a:avLst/>
          </a:prstGeom>
          <a:gradFill>
            <a:gsLst>
              <a:gs pos="0">
                <a:schemeClr val="tx2">
                  <a:lumMod val="5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2800" dirty="0" smtClean="0">
                <a:latin typeface="Sakkal Majalla" pitchFamily="2" charset="-78"/>
                <a:cs typeface="Sakkal Majalla" pitchFamily="2" charset="-78"/>
              </a:rPr>
              <a:t>     </a:t>
            </a:r>
            <a:r>
              <a:rPr lang="ar-DZ" sz="3600" dirty="0" smtClean="0">
                <a:latin typeface="Sakkal Majalla" pitchFamily="2" charset="-78"/>
                <a:cs typeface="Sakkal Majalla" pitchFamily="2" charset="-78"/>
              </a:rPr>
              <a:t>كما أنه و بعدم التصرف في البضائع المحجوزة سواء ببيعها أو بإتلافها سيؤثر حتما  وبشكل سلبي على الخزينة العمومية و يكبدها خسائر فادحة و هذا من خلال : </a:t>
            </a:r>
          </a:p>
          <a:p>
            <a:pPr algn="justLow" rtl="1">
              <a:buClr>
                <a:srgbClr val="FF0000"/>
              </a:buClr>
              <a:buSzPct val="100000"/>
              <a:tabLst>
                <a:tab pos="609600" algn="l"/>
              </a:tabLst>
            </a:pPr>
            <a:r>
              <a:rPr lang="ar-DZ" sz="3600" dirty="0" smtClean="0">
                <a:latin typeface="Sakkal Majalla" pitchFamily="2" charset="-78"/>
                <a:cs typeface="Sakkal Majalla" pitchFamily="2" charset="-78"/>
              </a:rPr>
              <a:t>- حرمان الخزينة العمومية من </a:t>
            </a:r>
            <a:r>
              <a:rPr lang="ar-DZ" sz="3600" dirty="0" err="1" smtClean="0">
                <a:latin typeface="Sakkal Majalla" pitchFamily="2" charset="-78"/>
                <a:cs typeface="Sakkal Majalla" pitchFamily="2" charset="-78"/>
              </a:rPr>
              <a:t>المداخيل</a:t>
            </a:r>
            <a:r>
              <a:rPr lang="ar-DZ" sz="3600" dirty="0" smtClean="0">
                <a:latin typeface="Sakkal Majalla" pitchFamily="2" charset="-78"/>
                <a:cs typeface="Sakkal Majalla" pitchFamily="2" charset="-78"/>
              </a:rPr>
              <a:t> الناتجة عن البيع بالمزاد العلني .</a:t>
            </a:r>
          </a:p>
          <a:p>
            <a:pPr algn="justLow" rtl="1">
              <a:buClr>
                <a:srgbClr val="FF0000"/>
              </a:buClr>
              <a:buSzPct val="100000"/>
              <a:buFontTx/>
              <a:buChar char="-"/>
              <a:tabLst>
                <a:tab pos="609600" algn="l"/>
              </a:tabLst>
            </a:pPr>
            <a:r>
              <a:rPr lang="ar-DZ" sz="3600" dirty="0" smtClean="0">
                <a:latin typeface="Sakkal Majalla" pitchFamily="2" charset="-78"/>
                <a:cs typeface="Sakkal Majalla" pitchFamily="2" charset="-78"/>
              </a:rPr>
              <a:t>تحمل مصاريف </a:t>
            </a:r>
            <a:r>
              <a:rPr lang="ar-DZ" sz="3600" dirty="0" err="1" smtClean="0">
                <a:latin typeface="Sakkal Majalla" pitchFamily="2" charset="-78"/>
                <a:cs typeface="Sakkal Majalla" pitchFamily="2" charset="-78"/>
              </a:rPr>
              <a:t>و</a:t>
            </a:r>
            <a:r>
              <a:rPr lang="ar-DZ" sz="3600" dirty="0" smtClean="0">
                <a:latin typeface="Sakkal Majalla" pitchFamily="2" charset="-78"/>
                <a:cs typeface="Sakkal Majalla" pitchFamily="2" charset="-78"/>
              </a:rPr>
              <a:t> نفقات متابعة القضايا على مختلف المستويات . (مصاريف المحامين ، المحضرين القضائيين ...) </a:t>
            </a:r>
          </a:p>
          <a:p>
            <a:pPr algn="justLow" rtl="1">
              <a:buClr>
                <a:srgbClr val="FF0000"/>
              </a:buClr>
              <a:buSzPct val="100000"/>
              <a:buFontTx/>
              <a:buChar char="-"/>
              <a:tabLst>
                <a:tab pos="609600" algn="l"/>
              </a:tabLst>
            </a:pPr>
            <a:r>
              <a:rPr lang="ar-DZ" sz="3600" dirty="0" smtClean="0">
                <a:latin typeface="Sakkal Majalla" pitchFamily="2" charset="-78"/>
                <a:cs typeface="Sakkal Majalla" pitchFamily="2" charset="-78"/>
              </a:rPr>
              <a:t>تحمل مصاريف و نفقات حفظ البضائع المودعة في المستودعات الجمركية أو المؤجرة</a:t>
            </a:r>
          </a:p>
        </p:txBody>
      </p:sp>
      <p:pic>
        <p:nvPicPr>
          <p:cNvPr id="9" name="Image 8" descr="siteoff0-76911.png"/>
          <p:cNvPicPr>
            <a:picLocks noChangeAspect="1"/>
          </p:cNvPicPr>
          <p:nvPr/>
        </p:nvPicPr>
        <p:blipFill>
          <a:blip r:embed="rId3"/>
          <a:stretch>
            <a:fillRect/>
          </a:stretch>
        </p:blipFill>
        <p:spPr>
          <a:xfrm>
            <a:off x="0" y="0"/>
            <a:ext cx="1093895" cy="1071570"/>
          </a:xfrm>
          <a:prstGeom prst="rect">
            <a:avLst/>
          </a:prstGeom>
        </p:spPr>
      </p:pic>
      <p:pic>
        <p:nvPicPr>
          <p:cNvPr id="10" name="Image 9" descr="siteoff0-76911.png"/>
          <p:cNvPicPr>
            <a:picLocks noChangeAspect="1"/>
          </p:cNvPicPr>
          <p:nvPr/>
        </p:nvPicPr>
        <p:blipFill>
          <a:blip r:embed="rId3"/>
          <a:stretch>
            <a:fillRect/>
          </a:stretch>
        </p:blipFill>
        <p:spPr>
          <a:xfrm>
            <a:off x="11507680" y="0"/>
            <a:ext cx="1093895" cy="1071570"/>
          </a:xfrm>
          <a:prstGeom prst="rect">
            <a:avLst/>
          </a:prstGeom>
        </p:spPr>
      </p:pic>
    </p:spTree>
    <p:custDataLst>
      <p:tags r:id="rId1"/>
    </p:custDataLst>
    <p:extLst>
      <p:ext uri="{BB962C8B-B14F-4D97-AF65-F5344CB8AC3E}">
        <p14:creationId xmlns:p14="http://schemas.microsoft.com/office/powerpoint/2010/main" val="3194706728"/>
      </p:ext>
    </p:extLst>
  </p:cSld>
  <p:clrMapOvr>
    <a:masterClrMapping/>
  </p:clrMapOvr>
  <p:transition spd="slow" advTm="5551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grpId="0" nodeType="afterEffect">
                                  <p:stCondLst>
                                    <p:cond delay="0"/>
                                  </p:stCondLst>
                                  <p:iterate type="wd">
                                    <p:tmPct val="10000"/>
                                  </p:iterate>
                                  <p:childTnLst>
                                    <p:set>
                                      <p:cBhvr>
                                        <p:cTn id="13" dur="1" fill="hold">
                                          <p:stCondLst>
                                            <p:cond delay="0"/>
                                          </p:stCondLst>
                                        </p:cTn>
                                        <p:tgtEl>
                                          <p:spTgt spid="12"/>
                                        </p:tgtEl>
                                        <p:attrNameLst>
                                          <p:attrName>style.visibility</p:attrName>
                                        </p:attrNameLst>
                                      </p:cBhvr>
                                      <p:to>
                                        <p:strVal val="visible"/>
                                      </p:to>
                                    </p:set>
                                    <p:animEffect transition="in" filter="fade">
                                      <p:cBhvr>
                                        <p:cTn id="14" dur="385" decel="100000"/>
                                        <p:tgtEl>
                                          <p:spTgt spid="12"/>
                                        </p:tgtEl>
                                      </p:cBhvr>
                                    </p:animEffect>
                                    <p:animScale>
                                      <p:cBhvr>
                                        <p:cTn id="15" dur="385" decel="100000"/>
                                        <p:tgtEl>
                                          <p:spTgt spid="12"/>
                                        </p:tgtEl>
                                      </p:cBhvr>
                                      <p:from x="10000" y="10000"/>
                                      <p:to x="200000" y="450000"/>
                                    </p:animScale>
                                    <p:animScale>
                                      <p:cBhvr>
                                        <p:cTn id="16" dur="615" accel="100000" fill="hold">
                                          <p:stCondLst>
                                            <p:cond delay="385"/>
                                          </p:stCondLst>
                                        </p:cTn>
                                        <p:tgtEl>
                                          <p:spTgt spid="12"/>
                                        </p:tgtEl>
                                      </p:cBhvr>
                                      <p:from x="200000" y="450000"/>
                                      <p:to x="100000" y="100000"/>
                                    </p:animScale>
                                    <p:set>
                                      <p:cBhvr>
                                        <p:cTn id="17" dur="385" fill="hold"/>
                                        <p:tgtEl>
                                          <p:spTgt spid="12"/>
                                        </p:tgtEl>
                                        <p:attrNameLst>
                                          <p:attrName>ppt_x</p:attrName>
                                        </p:attrNameLst>
                                      </p:cBhvr>
                                      <p:to>
                                        <p:strVal val="(0.5)"/>
                                      </p:to>
                                    </p:set>
                                    <p:anim from="(0.5)" to="(#ppt_x)" calcmode="lin" valueType="num">
                                      <p:cBhvr>
                                        <p:cTn id="18" dur="615" accel="100000" fill="hold">
                                          <p:stCondLst>
                                            <p:cond delay="385"/>
                                          </p:stCondLst>
                                        </p:cTn>
                                        <p:tgtEl>
                                          <p:spTgt spid="12"/>
                                        </p:tgtEl>
                                        <p:attrNameLst>
                                          <p:attrName>ppt_x</p:attrName>
                                        </p:attrNameLst>
                                      </p:cBhvr>
                                    </p:anim>
                                    <p:set>
                                      <p:cBhvr>
                                        <p:cTn id="19" dur="385" fill="hold"/>
                                        <p:tgtEl>
                                          <p:spTgt spid="12"/>
                                        </p:tgtEl>
                                        <p:attrNameLst>
                                          <p:attrName>ppt_y</p:attrName>
                                        </p:attrNameLst>
                                      </p:cBhvr>
                                      <p:to>
                                        <p:strVal val="(#ppt_y+0.4)"/>
                                      </p:to>
                                    </p:set>
                                    <p:anim from="(#ppt_y+0.4)" to="(#ppt_y)" calcmode="lin" valueType="num">
                                      <p:cBhvr>
                                        <p:cTn id="20" dur="615" accel="100000" fill="hold">
                                          <p:stCondLst>
                                            <p:cond delay="385"/>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5" name="Rectangle 4"/>
          <p:cNvSpPr>
            <a:spLocks noChangeArrowheads="1"/>
          </p:cNvSpPr>
          <p:nvPr/>
        </p:nvSpPr>
        <p:spPr bwMode="auto">
          <a:xfrm>
            <a:off x="5119382" y="285730"/>
            <a:ext cx="2756615" cy="584775"/>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r" rtl="1">
              <a:tabLst>
                <a:tab pos="762000" algn="l"/>
              </a:tabLst>
            </a:pPr>
            <a:r>
              <a:rPr lang="ar-SA" sz="2000" b="1" dirty="0">
                <a:latin typeface="Sakkal Majalla" pitchFamily="2" charset="-78"/>
                <a:cs typeface="Sakkal Majalla" pitchFamily="2" charset="-78"/>
              </a:rPr>
              <a:t>        </a:t>
            </a:r>
            <a:r>
              <a:rPr lang="ar-DZ" sz="3200" b="1" dirty="0" smtClean="0">
                <a:latin typeface="Sakkal Majalla" pitchFamily="2" charset="-78"/>
                <a:cs typeface="Sakkal Majalla" pitchFamily="2" charset="-78"/>
              </a:rPr>
              <a:t>-</a:t>
            </a:r>
            <a:r>
              <a:rPr lang="ar-DZ" sz="2800" b="1" dirty="0" smtClean="0">
                <a:latin typeface="Sakkal Majalla" pitchFamily="2" charset="-78"/>
                <a:cs typeface="Sakkal Majalla" pitchFamily="2" charset="-78"/>
              </a:rPr>
              <a:t>الخاتمة</a:t>
            </a:r>
            <a:endParaRPr lang="ar-SA" sz="3200" b="1" dirty="0">
              <a:latin typeface="Sakkal Majalla" pitchFamily="2" charset="-78"/>
              <a:cs typeface="Sakkal Majalla" pitchFamily="2" charset="-78"/>
            </a:endParaRPr>
          </a:p>
        </p:txBody>
      </p:sp>
      <p:sp>
        <p:nvSpPr>
          <p:cNvPr id="6" name="Rectangle 4"/>
          <p:cNvSpPr>
            <a:spLocks noChangeArrowheads="1"/>
          </p:cNvSpPr>
          <p:nvPr/>
        </p:nvSpPr>
        <p:spPr bwMode="auto">
          <a:xfrm>
            <a:off x="154629" y="1810210"/>
            <a:ext cx="12155269" cy="4031873"/>
          </a:xfrm>
          <a:prstGeom prst="rect">
            <a:avLst/>
          </a:prstGeom>
          <a:gradFill>
            <a:gsLst>
              <a:gs pos="0">
                <a:schemeClr val="tx2">
                  <a:lumMod val="5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2800" dirty="0" smtClean="0">
                <a:latin typeface="Sakkal Majalla" pitchFamily="2" charset="-78"/>
                <a:cs typeface="Sakkal Majalla" pitchFamily="2" charset="-78"/>
              </a:rPr>
              <a:t>     </a:t>
            </a:r>
            <a:r>
              <a:rPr lang="ar-DZ" sz="3200" dirty="0" smtClean="0">
                <a:latin typeface="Sakkal Majalla" pitchFamily="2" charset="-78"/>
                <a:cs typeface="Sakkal Majalla" pitchFamily="2" charset="-78"/>
              </a:rPr>
              <a:t>إن عدم وجود بضائع عالقة في مخازن قابض الجمارك بتنس ما عدا تلك القلة القليلة التي ذكرناها أعلاه ، ما هي إلا نتيجة حتمية للجهود الجبارة و كذا التسهيلات التي لمسناها في مجلسي قضاء الشلف و عين الدفلى  الموقرين  و المحاكم التابعة لهما ،و كذا من خلال عقد هذه القاءات الدورية الهادفة إلى تذليل كافة المعوقات و حل كل الإشكالات التي تعترض مصالحنا  في حينه.</a:t>
            </a:r>
          </a:p>
          <a:p>
            <a:pPr algn="justLow" rtl="1">
              <a:buClr>
                <a:srgbClr val="FF0000"/>
              </a:buClr>
              <a:buSzPct val="100000"/>
              <a:tabLst>
                <a:tab pos="609600" algn="l"/>
              </a:tabLst>
            </a:pPr>
            <a:r>
              <a:rPr lang="ar-DZ" sz="3200" dirty="0" smtClean="0">
                <a:latin typeface="Sakkal Majalla" pitchFamily="2" charset="-78"/>
                <a:cs typeface="Sakkal Majalla" pitchFamily="2" charset="-78"/>
              </a:rPr>
              <a:t>   كما أن الاهتمام الخاص الذي حظي به جهازنا من طرف الحكومة، لا سيما الدراسة الآنية لمختلف الانشغالات القانونية المرفوعة و هذا من خلال التعديلات المستمرة لأحكام قانون الجمارك،و هو ما ظهر جليا في قانون المالية لسنة  2022 من خلال مواده 130و131التي عدلت </a:t>
            </a:r>
            <a:r>
              <a:rPr lang="ar-DZ" sz="3200" b="1" dirty="0" smtClean="0">
                <a:latin typeface="Sakkal Majalla" pitchFamily="2" charset="-78"/>
                <a:cs typeface="Sakkal Majalla" pitchFamily="2" charset="-78"/>
              </a:rPr>
              <a:t>المادة 300 و كذا استحداث المادة 301 مكرر من قانون الجمارك.</a:t>
            </a:r>
          </a:p>
        </p:txBody>
      </p:sp>
      <p:pic>
        <p:nvPicPr>
          <p:cNvPr id="11" name="Image 10" descr="siteoff0-76911.png"/>
          <p:cNvPicPr>
            <a:picLocks noChangeAspect="1"/>
          </p:cNvPicPr>
          <p:nvPr/>
        </p:nvPicPr>
        <p:blipFill>
          <a:blip r:embed="rId3"/>
          <a:stretch>
            <a:fillRect/>
          </a:stretch>
        </p:blipFill>
        <p:spPr>
          <a:xfrm>
            <a:off x="0" y="0"/>
            <a:ext cx="1093895" cy="1071570"/>
          </a:xfrm>
          <a:prstGeom prst="rect">
            <a:avLst/>
          </a:prstGeom>
        </p:spPr>
      </p:pic>
      <p:pic>
        <p:nvPicPr>
          <p:cNvPr id="12" name="Image 11" descr="siteoff0-76911.png"/>
          <p:cNvPicPr>
            <a:picLocks noChangeAspect="1"/>
          </p:cNvPicPr>
          <p:nvPr/>
        </p:nvPicPr>
        <p:blipFill>
          <a:blip r:embed="rId3"/>
          <a:stretch>
            <a:fillRect/>
          </a:stretch>
        </p:blipFill>
        <p:spPr>
          <a:xfrm>
            <a:off x="11507680" y="0"/>
            <a:ext cx="1093895" cy="1071570"/>
          </a:xfrm>
          <a:prstGeom prst="rect">
            <a:avLst/>
          </a:prstGeom>
        </p:spPr>
      </p:pic>
    </p:spTree>
    <p:custDataLst>
      <p:tags r:id="rId1"/>
    </p:custDataLst>
  </p:cSld>
  <p:clrMapOvr>
    <a:masterClrMapping/>
  </p:clrMapOvr>
  <p:transition advTm="519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1" presetClass="entr" presetSubtype="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385" decel="100000"/>
                                        <p:tgtEl>
                                          <p:spTgt spid="6"/>
                                        </p:tgtEl>
                                      </p:cBhvr>
                                    </p:animEffect>
                                    <p:animScale>
                                      <p:cBhvr>
                                        <p:cTn id="15" dur="385" decel="100000"/>
                                        <p:tgtEl>
                                          <p:spTgt spid="6"/>
                                        </p:tgtEl>
                                      </p:cBhvr>
                                      <p:from x="10000" y="10000"/>
                                      <p:to x="200000" y="450000"/>
                                    </p:animScale>
                                    <p:animScale>
                                      <p:cBhvr>
                                        <p:cTn id="16" dur="615" accel="100000" fill="hold">
                                          <p:stCondLst>
                                            <p:cond delay="385"/>
                                          </p:stCondLst>
                                        </p:cTn>
                                        <p:tgtEl>
                                          <p:spTgt spid="6"/>
                                        </p:tgtEl>
                                      </p:cBhvr>
                                      <p:from x="200000" y="450000"/>
                                      <p:to x="100000" y="100000"/>
                                    </p:animScale>
                                    <p:set>
                                      <p:cBhvr>
                                        <p:cTn id="17" dur="385" fill="hold"/>
                                        <p:tgtEl>
                                          <p:spTgt spid="6"/>
                                        </p:tgtEl>
                                        <p:attrNameLst>
                                          <p:attrName>ppt_x</p:attrName>
                                        </p:attrNameLst>
                                      </p:cBhvr>
                                      <p:to>
                                        <p:strVal val="(0.5)"/>
                                      </p:to>
                                    </p:set>
                                    <p:anim from="(0.5)" to="(#ppt_x)" calcmode="lin" valueType="num">
                                      <p:cBhvr>
                                        <p:cTn id="18" dur="615" accel="100000" fill="hold">
                                          <p:stCondLst>
                                            <p:cond delay="385"/>
                                          </p:stCondLst>
                                        </p:cTn>
                                        <p:tgtEl>
                                          <p:spTgt spid="6"/>
                                        </p:tgtEl>
                                        <p:attrNameLst>
                                          <p:attrName>ppt_x</p:attrName>
                                        </p:attrNameLst>
                                      </p:cBhvr>
                                    </p:anim>
                                    <p:set>
                                      <p:cBhvr>
                                        <p:cTn id="19" dur="385" fill="hold"/>
                                        <p:tgtEl>
                                          <p:spTgt spid="6"/>
                                        </p:tgtEl>
                                        <p:attrNameLst>
                                          <p:attrName>ppt_y</p:attrName>
                                        </p:attrNameLst>
                                      </p:cBhvr>
                                      <p:to>
                                        <p:strVal val="(#ppt_y+0.4)"/>
                                      </p:to>
                                    </p:set>
                                    <p:anim from="(#ppt_y+0.4)" to="(#ppt_y)" calcmode="lin" valueType="num">
                                      <p:cBhvr>
                                        <p:cTn id="20" dur="615" accel="100000" fill="hold">
                                          <p:stCondLst>
                                            <p:cond delay="385"/>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279814" y="2357430"/>
            <a:ext cx="10534205" cy="2303462"/>
          </a:xfrm>
          <a:prstGeom prst="rect">
            <a:avLst/>
          </a:prstGeom>
        </p:spPr>
        <p:txBody>
          <a:bodyPr wrap="none" fromWordArt="1">
            <a:prstTxWarp prst="textPlain">
              <a:avLst>
                <a:gd name="adj" fmla="val 50000"/>
              </a:avLst>
            </a:prstTxWarp>
          </a:bodyPr>
          <a:lstStyle/>
          <a:p>
            <a:pPr algn="ctr" rtl="1"/>
            <a:r>
              <a:rPr lang="ar-DZ" sz="3600" b="1" kern="10" dirty="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نهاية </a:t>
            </a:r>
            <a:r>
              <a:rPr lang="ar-DZ"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العرض</a:t>
            </a:r>
            <a:endParaRPr lang="fr-FR"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endParaRPr>
          </a:p>
          <a:p>
            <a:pPr algn="ctr" rtl="1"/>
            <a:r>
              <a:rPr lang="ar-DZ"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شكرا على كرم الإصغاء </a:t>
            </a:r>
            <a:r>
              <a:rPr lang="ar-DZ" sz="3600" b="1" kern="10" dirty="0" err="1"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و</a:t>
            </a:r>
            <a:r>
              <a:rPr lang="ar-DZ" sz="3600" b="1" kern="10" dirty="0" smtClean="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rPr>
              <a:t> المتابعة  </a:t>
            </a:r>
            <a:endParaRPr lang="fr-FR" sz="3600" b="1" kern="10" dirty="0">
              <a:ln w="12700">
                <a:solidFill>
                  <a:srgbClr val="EAEAEA"/>
                </a:solidFill>
                <a:round/>
                <a:headEnd/>
                <a:tailEnd/>
              </a:ln>
              <a:solidFill>
                <a:schemeClr val="bg1"/>
              </a:solidFill>
              <a:effectLst>
                <a:outerShdw dist="35921" dir="2700000" sy="50000" kx="2115830" algn="bl" rotWithShape="0">
                  <a:srgbClr val="C0C0C0">
                    <a:alpha val="80000"/>
                  </a:srgbClr>
                </a:outerShdw>
              </a:effectLst>
              <a:latin typeface="MCS Andalos E_I 3D."/>
            </a:endParaRPr>
          </a:p>
        </p:txBody>
      </p:sp>
      <p:pic>
        <p:nvPicPr>
          <p:cNvPr id="6" name="Image 5" descr="siteoff0-76911.png"/>
          <p:cNvPicPr>
            <a:picLocks noChangeAspect="1"/>
          </p:cNvPicPr>
          <p:nvPr/>
        </p:nvPicPr>
        <p:blipFill>
          <a:blip r:embed="rId3"/>
          <a:stretch>
            <a:fillRect/>
          </a:stretch>
        </p:blipFill>
        <p:spPr>
          <a:xfrm>
            <a:off x="100793" y="0"/>
            <a:ext cx="1870560" cy="1500198"/>
          </a:xfrm>
          <a:prstGeom prst="rect">
            <a:avLst/>
          </a:prstGeom>
        </p:spPr>
      </p:pic>
      <p:pic>
        <p:nvPicPr>
          <p:cNvPr id="9" name="Image 8" descr="algerie2.gif"/>
          <p:cNvPicPr>
            <a:picLocks noChangeAspect="1"/>
          </p:cNvPicPr>
          <p:nvPr/>
        </p:nvPicPr>
        <p:blipFill>
          <a:blip r:embed="rId4"/>
          <a:stretch>
            <a:fillRect/>
          </a:stretch>
        </p:blipFill>
        <p:spPr>
          <a:xfrm>
            <a:off x="10868859" y="0"/>
            <a:ext cx="1732716" cy="1268760"/>
          </a:xfrm>
          <a:prstGeom prst="rect">
            <a:avLst/>
          </a:prstGeom>
        </p:spPr>
      </p:pic>
    </p:spTree>
    <p:custDataLst>
      <p:tags r:id="rId1"/>
    </p:custDataLst>
    <p:extLst>
      <p:ext uri="{BB962C8B-B14F-4D97-AF65-F5344CB8AC3E}">
        <p14:creationId xmlns:p14="http://schemas.microsoft.com/office/powerpoint/2010/main" val="148432261"/>
      </p:ext>
    </p:extLst>
  </p:cSld>
  <p:clrMapOvr>
    <a:masterClrMapping/>
  </p:clrMapOvr>
  <p:transition spd="slow" advTm="3677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200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a:xfrm>
            <a:off x="9352753" y="430884"/>
            <a:ext cx="1885485" cy="5760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r" rtl="1"/>
            <a:r>
              <a:rPr lang="ar-DZ" sz="2800" dirty="0">
                <a:solidFill>
                  <a:schemeClr val="bg1"/>
                </a:solidFill>
                <a:latin typeface="Sakkal Majalla" pitchFamily="2" charset="-78"/>
                <a:cs typeface="Sakkal Majalla" pitchFamily="2" charset="-78"/>
              </a:rPr>
              <a:t>مقدمــــــة </a:t>
            </a:r>
            <a:endParaRPr lang="fr-FR" sz="2800" dirty="0">
              <a:solidFill>
                <a:schemeClr val="bg1"/>
              </a:solidFill>
              <a:latin typeface="Sakkal Majalla" pitchFamily="2" charset="-78"/>
              <a:cs typeface="Sakkal Majalla" pitchFamily="2" charset="-78"/>
            </a:endParaRPr>
          </a:p>
        </p:txBody>
      </p:sp>
      <p:sp>
        <p:nvSpPr>
          <p:cNvPr id="18" name="Rectangle à coins arrondis 17"/>
          <p:cNvSpPr/>
          <p:nvPr/>
        </p:nvSpPr>
        <p:spPr>
          <a:xfrm>
            <a:off x="4725580" y="142852"/>
            <a:ext cx="4134921" cy="576064"/>
          </a:xfrm>
          <a:prstGeom prst="roundRect">
            <a:avLst/>
          </a:prstGeom>
          <a:gradFill>
            <a:gsLst>
              <a:gs pos="78000">
                <a:schemeClr val="bg2">
                  <a:lumMod val="20000"/>
                  <a:lumOff val="8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DZ" sz="2800" dirty="0" smtClean="0">
                <a:latin typeface="Sakkal Majalla" pitchFamily="2" charset="-78"/>
                <a:cs typeface="Sakkal Majalla" pitchFamily="2" charset="-78"/>
              </a:rPr>
              <a:t>عناصر المداخلة</a:t>
            </a:r>
            <a:endParaRPr lang="fr-FR" sz="2800" dirty="0">
              <a:latin typeface="Sakkal Majalla" pitchFamily="2" charset="-78"/>
              <a:cs typeface="Sakkal Majalla" pitchFamily="2" charset="-78"/>
            </a:endParaRPr>
          </a:p>
        </p:txBody>
      </p:sp>
      <p:sp>
        <p:nvSpPr>
          <p:cNvPr id="19" name="ZoneTexte 18"/>
          <p:cNvSpPr txBox="1"/>
          <p:nvPr/>
        </p:nvSpPr>
        <p:spPr>
          <a:xfrm>
            <a:off x="2560593" y="1071570"/>
            <a:ext cx="8367792" cy="523220"/>
          </a:xfrm>
          <a:prstGeom prst="rect">
            <a:avLst/>
          </a:prstGeom>
          <a:gradFill>
            <a:gsLst>
              <a:gs pos="86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b="0">
                <a:solidFill>
                  <a:schemeClr val="tx1"/>
                </a:solidFill>
                <a:latin typeface="Sakkal Majalla" pitchFamily="2" charset="-78"/>
                <a:cs typeface="Sakkal Majalla" pitchFamily="2" charset="-78"/>
              </a:defRPr>
            </a:lvl1pPr>
          </a:lstStyle>
          <a:p>
            <a:r>
              <a:rPr lang="ar-DZ" dirty="0" smtClean="0">
                <a:solidFill>
                  <a:schemeClr val="bg1"/>
                </a:solidFill>
              </a:rPr>
              <a:t> </a:t>
            </a:r>
            <a:r>
              <a:rPr lang="ar-MA" dirty="0" smtClean="0">
                <a:solidFill>
                  <a:schemeClr val="bg1"/>
                </a:solidFill>
              </a:rPr>
              <a:t>-</a:t>
            </a:r>
            <a:r>
              <a:rPr lang="ar-DZ" dirty="0" smtClean="0">
                <a:solidFill>
                  <a:schemeClr val="bg1"/>
                </a:solidFill>
              </a:rPr>
              <a:t> تعريف ا</a:t>
            </a:r>
            <a:r>
              <a:rPr lang="ar-MA" dirty="0" smtClean="0">
                <a:solidFill>
                  <a:schemeClr val="bg1"/>
                </a:solidFill>
              </a:rPr>
              <a:t>ل</a:t>
            </a:r>
            <a:r>
              <a:rPr lang="ar-DZ" dirty="0" smtClean="0">
                <a:solidFill>
                  <a:schemeClr val="bg1"/>
                </a:solidFill>
              </a:rPr>
              <a:t>حجز الجمركي </a:t>
            </a:r>
            <a:endParaRPr lang="fr-FR" dirty="0">
              <a:solidFill>
                <a:schemeClr val="bg1"/>
              </a:solidFill>
            </a:endParaRPr>
          </a:p>
        </p:txBody>
      </p:sp>
      <p:sp>
        <p:nvSpPr>
          <p:cNvPr id="25" name="Rectangle 24"/>
          <p:cNvSpPr>
            <a:spLocks noChangeArrowheads="1"/>
          </p:cNvSpPr>
          <p:nvPr/>
        </p:nvSpPr>
        <p:spPr bwMode="auto">
          <a:xfrm>
            <a:off x="2564014" y="1700808"/>
            <a:ext cx="8334247" cy="523220"/>
          </a:xfrm>
          <a:prstGeom prst="rect">
            <a:avLst/>
          </a:prstGeom>
          <a:gradFill>
            <a:gsLst>
              <a:gs pos="85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p>
            <a:pPr algn="r" rtl="1"/>
            <a:r>
              <a:rPr lang="ar-DZ" sz="2800" dirty="0" smtClean="0">
                <a:solidFill>
                  <a:schemeClr val="tx1"/>
                </a:solidFill>
                <a:latin typeface="Sakkal Majalla" pitchFamily="2" charset="-78"/>
                <a:cs typeface="Sakkal Majalla" pitchFamily="2" charset="-78"/>
              </a:rPr>
              <a:t>- </a:t>
            </a:r>
            <a:r>
              <a:rPr lang="ar-MA" sz="2800" dirty="0" smtClean="0">
                <a:latin typeface="Sakkal Majalla" pitchFamily="2" charset="-78"/>
                <a:cs typeface="Sakkal Majalla" pitchFamily="2" charset="-78"/>
              </a:rPr>
              <a:t>الوجهة القانونية للبضائع </a:t>
            </a:r>
            <a:r>
              <a:rPr lang="ar-DZ" sz="2800" dirty="0" smtClean="0">
                <a:latin typeface="Sakkal Majalla" pitchFamily="2" charset="-78"/>
                <a:cs typeface="Sakkal Majalla" pitchFamily="2" charset="-78"/>
              </a:rPr>
              <a:t>المحجوزة</a:t>
            </a:r>
            <a:endParaRPr lang="ar-SA" sz="2800" dirty="0">
              <a:solidFill>
                <a:schemeClr val="tx1"/>
              </a:solidFill>
              <a:latin typeface="Sakkal Majalla" pitchFamily="2" charset="-78"/>
              <a:cs typeface="Sakkal Majalla" pitchFamily="2" charset="-78"/>
            </a:endParaRPr>
          </a:p>
        </p:txBody>
      </p:sp>
      <p:sp>
        <p:nvSpPr>
          <p:cNvPr id="26" name="Rectangle 4"/>
          <p:cNvSpPr>
            <a:spLocks noChangeArrowheads="1"/>
          </p:cNvSpPr>
          <p:nvPr/>
        </p:nvSpPr>
        <p:spPr bwMode="auto">
          <a:xfrm>
            <a:off x="2529819" y="2406042"/>
            <a:ext cx="8362853"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p>
            <a:pPr algn="r" rtl="1"/>
            <a:r>
              <a:rPr lang="ar-DZ" sz="2800" dirty="0" smtClean="0">
                <a:solidFill>
                  <a:schemeClr val="bg1"/>
                </a:solidFill>
                <a:latin typeface="Sakkal Majalla" pitchFamily="2" charset="-78"/>
                <a:cs typeface="Sakkal Majalla" pitchFamily="2" charset="-78"/>
              </a:rPr>
              <a:t>- المتابعة القضائية للجرائم المتعلقة  بالبضائع المحجوزة</a:t>
            </a:r>
            <a:endParaRPr lang="ar-DZ" sz="2800" dirty="0">
              <a:solidFill>
                <a:schemeClr val="bg1"/>
              </a:solidFill>
              <a:latin typeface="Sakkal Majalla" pitchFamily="2" charset="-78"/>
              <a:cs typeface="Sakkal Majalla" pitchFamily="2" charset="-78"/>
            </a:endParaRPr>
          </a:p>
        </p:txBody>
      </p:sp>
      <p:sp>
        <p:nvSpPr>
          <p:cNvPr id="38" name="ZoneTexte 37"/>
          <p:cNvSpPr txBox="1"/>
          <p:nvPr/>
        </p:nvSpPr>
        <p:spPr>
          <a:xfrm>
            <a:off x="2529444" y="3029471"/>
            <a:ext cx="8385243"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dirty="0" smtClean="0">
                <a:solidFill>
                  <a:schemeClr val="bg1"/>
                </a:solidFill>
              </a:rPr>
              <a:t>-</a:t>
            </a:r>
            <a:r>
              <a:rPr lang="ar-DZ" dirty="0" smtClean="0">
                <a:solidFill>
                  <a:schemeClr val="bg1"/>
                </a:solidFill>
              </a:rPr>
              <a:t>التصرف في البضائع المحجوزة عن طريق البيع  </a:t>
            </a:r>
          </a:p>
        </p:txBody>
      </p:sp>
      <p:sp>
        <p:nvSpPr>
          <p:cNvPr id="44" name="ZoneTexte 43"/>
          <p:cNvSpPr txBox="1"/>
          <p:nvPr/>
        </p:nvSpPr>
        <p:spPr>
          <a:xfrm>
            <a:off x="2529819" y="4293096"/>
            <a:ext cx="8362854"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dirty="0" smtClean="0">
                <a:solidFill>
                  <a:schemeClr val="bg1"/>
                </a:solidFill>
              </a:rPr>
              <a:t>-</a:t>
            </a:r>
            <a:r>
              <a:rPr lang="ar-MA" dirty="0" err="1" smtClean="0">
                <a:solidFill>
                  <a:schemeClr val="bg1"/>
                </a:solidFill>
              </a:rPr>
              <a:t>ال</a:t>
            </a:r>
            <a:r>
              <a:rPr lang="ar-DZ" dirty="0" smtClean="0">
                <a:solidFill>
                  <a:schemeClr val="bg1"/>
                </a:solidFill>
              </a:rPr>
              <a:t>تصرف في البضائع المحجوزة الأخرى </a:t>
            </a:r>
            <a:endParaRPr lang="fr-FR" dirty="0">
              <a:solidFill>
                <a:schemeClr val="bg1"/>
              </a:solidFill>
            </a:endParaRPr>
          </a:p>
        </p:txBody>
      </p:sp>
      <p:sp>
        <p:nvSpPr>
          <p:cNvPr id="45" name="ZoneTexte 44"/>
          <p:cNvSpPr txBox="1"/>
          <p:nvPr/>
        </p:nvSpPr>
        <p:spPr>
          <a:xfrm>
            <a:off x="2518823" y="5642084"/>
            <a:ext cx="8367790"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dirty="0" smtClean="0">
                <a:solidFill>
                  <a:schemeClr val="bg1"/>
                </a:solidFill>
              </a:rPr>
              <a:t>-</a:t>
            </a:r>
            <a:r>
              <a:rPr lang="ar-DZ" dirty="0" smtClean="0">
                <a:solidFill>
                  <a:schemeClr val="bg1"/>
                </a:solidFill>
              </a:rPr>
              <a:t> أثر البضائع العالقة على الخزينة العمومية</a:t>
            </a:r>
            <a:endParaRPr lang="fr-FR" dirty="0">
              <a:solidFill>
                <a:schemeClr val="bg1"/>
              </a:solidFill>
            </a:endParaRPr>
          </a:p>
        </p:txBody>
      </p:sp>
      <p:sp>
        <p:nvSpPr>
          <p:cNvPr id="15" name="Rectangle à coins arrondis 14"/>
          <p:cNvSpPr/>
          <p:nvPr/>
        </p:nvSpPr>
        <p:spPr>
          <a:xfrm>
            <a:off x="9588466" y="6165304"/>
            <a:ext cx="1885485" cy="576064"/>
          </a:xfrm>
          <a:prstGeom prst="round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r" rtl="1"/>
            <a:r>
              <a:rPr lang="ar-DZ" sz="2800" dirty="0" smtClean="0">
                <a:solidFill>
                  <a:schemeClr val="bg1"/>
                </a:solidFill>
                <a:latin typeface="Sakkal Majalla" pitchFamily="2" charset="-78"/>
                <a:cs typeface="Sakkal Majalla" pitchFamily="2" charset="-78"/>
              </a:rPr>
              <a:t>خاتمة </a:t>
            </a:r>
            <a:endParaRPr lang="fr-FR" sz="2800" dirty="0">
              <a:solidFill>
                <a:schemeClr val="bg1"/>
              </a:solidFill>
              <a:latin typeface="Sakkal Majalla" pitchFamily="2" charset="-78"/>
              <a:cs typeface="Sakkal Majalla" pitchFamily="2" charset="-78"/>
            </a:endParaRPr>
          </a:p>
        </p:txBody>
      </p:sp>
      <p:pic>
        <p:nvPicPr>
          <p:cNvPr id="14" name="Image 13" descr="siteoff0-76911.png"/>
          <p:cNvPicPr>
            <a:picLocks noChangeAspect="1"/>
          </p:cNvPicPr>
          <p:nvPr/>
        </p:nvPicPr>
        <p:blipFill>
          <a:blip r:embed="rId4"/>
          <a:stretch>
            <a:fillRect/>
          </a:stretch>
        </p:blipFill>
        <p:spPr>
          <a:xfrm>
            <a:off x="0" y="0"/>
            <a:ext cx="1093895" cy="1071570"/>
          </a:xfrm>
          <a:prstGeom prst="rect">
            <a:avLst/>
          </a:prstGeom>
        </p:spPr>
      </p:pic>
      <p:pic>
        <p:nvPicPr>
          <p:cNvPr id="17" name="Image 16" descr="siteoff0-76911.png"/>
          <p:cNvPicPr>
            <a:picLocks noChangeAspect="1"/>
          </p:cNvPicPr>
          <p:nvPr/>
        </p:nvPicPr>
        <p:blipFill>
          <a:blip r:embed="rId4"/>
          <a:stretch>
            <a:fillRect/>
          </a:stretch>
        </p:blipFill>
        <p:spPr>
          <a:xfrm>
            <a:off x="11507680" y="0"/>
            <a:ext cx="1093895" cy="1071570"/>
          </a:xfrm>
          <a:prstGeom prst="rect">
            <a:avLst/>
          </a:prstGeom>
        </p:spPr>
      </p:pic>
      <p:sp>
        <p:nvSpPr>
          <p:cNvPr id="16" name="ZoneTexte 15"/>
          <p:cNvSpPr txBox="1"/>
          <p:nvPr/>
        </p:nvSpPr>
        <p:spPr>
          <a:xfrm>
            <a:off x="2546896" y="3633545"/>
            <a:ext cx="8385243"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dirty="0" smtClean="0">
                <a:solidFill>
                  <a:schemeClr val="bg1"/>
                </a:solidFill>
              </a:rPr>
              <a:t>-</a:t>
            </a:r>
            <a:r>
              <a:rPr lang="ar-DZ" dirty="0" smtClean="0">
                <a:solidFill>
                  <a:schemeClr val="bg1"/>
                </a:solidFill>
              </a:rPr>
              <a:t>التصرف في البضائع المحجوزة عن طريق الإتلاف </a:t>
            </a:r>
          </a:p>
        </p:txBody>
      </p:sp>
      <p:sp>
        <p:nvSpPr>
          <p:cNvPr id="20" name="ZoneTexte 19"/>
          <p:cNvSpPr txBox="1"/>
          <p:nvPr/>
        </p:nvSpPr>
        <p:spPr>
          <a:xfrm>
            <a:off x="2518288" y="4951422"/>
            <a:ext cx="8362854"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wrap="square" rtlCol="0" anchor="b">
            <a:spAutoFit/>
          </a:bodyPr>
          <a:lstStyle>
            <a:defPPr>
              <a:defRPr lang="fr-FR"/>
            </a:defPPr>
            <a:lvl1pPr algn="r" rtl="1">
              <a:defRPr sz="2800">
                <a:solidFill>
                  <a:schemeClr val="tx1"/>
                </a:solidFill>
                <a:latin typeface="Sakkal Majalla" pitchFamily="2" charset="-78"/>
                <a:cs typeface="Sakkal Majalla" pitchFamily="2" charset="-78"/>
              </a:defRPr>
            </a:lvl1pPr>
          </a:lstStyle>
          <a:p>
            <a:r>
              <a:rPr lang="fr-FR" dirty="0" smtClean="0">
                <a:solidFill>
                  <a:schemeClr val="bg1"/>
                </a:solidFill>
              </a:rPr>
              <a:t>-</a:t>
            </a:r>
            <a:r>
              <a:rPr lang="ar-DZ" dirty="0" smtClean="0">
                <a:solidFill>
                  <a:schemeClr val="bg1"/>
                </a:solidFill>
              </a:rPr>
              <a:t> أثر البضائع العالقة على المخازن الجمركية </a:t>
            </a:r>
            <a:endParaRPr lang="fr-FR" dirty="0">
              <a:solidFill>
                <a:schemeClr val="bg1"/>
              </a:solidFill>
            </a:endParaRPr>
          </a:p>
        </p:txBody>
      </p:sp>
    </p:spTree>
    <p:custDataLst>
      <p:tags r:id="rId1"/>
    </p:custDataLst>
    <p:extLst>
      <p:ext uri="{BB962C8B-B14F-4D97-AF65-F5344CB8AC3E}">
        <p14:creationId xmlns:p14="http://schemas.microsoft.com/office/powerpoint/2010/main" val="3470523801"/>
      </p:ext>
    </p:extLst>
  </p:cSld>
  <p:clrMapOvr>
    <a:masterClrMapping/>
  </p:clrMapOvr>
  <p:transition spd="slow" advTm="328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1+#ppt_w/2"/>
                                          </p:val>
                                        </p:tav>
                                        <p:tav tm="100000">
                                          <p:val>
                                            <p:strVal val="#ppt_x"/>
                                          </p:val>
                                        </p:tav>
                                      </p:tavLst>
                                    </p:anim>
                                    <p:anim calcmode="lin" valueType="num">
                                      <p:cBhvr additive="base">
                                        <p:cTn id="13" dur="10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000" fill="hold"/>
                                        <p:tgtEl>
                                          <p:spTgt spid="25"/>
                                        </p:tgtEl>
                                        <p:attrNameLst>
                                          <p:attrName>ppt_x</p:attrName>
                                        </p:attrNameLst>
                                      </p:cBhvr>
                                      <p:tavLst>
                                        <p:tav tm="0">
                                          <p:val>
                                            <p:strVal val="0-#ppt_w/2"/>
                                          </p:val>
                                        </p:tav>
                                        <p:tav tm="100000">
                                          <p:val>
                                            <p:strVal val="#ppt_x"/>
                                          </p:val>
                                        </p:tav>
                                      </p:tavLst>
                                    </p:anim>
                                    <p:anim calcmode="lin" valueType="num">
                                      <p:cBhvr additive="base">
                                        <p:cTn id="23" dur="10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0-#ppt_w/2"/>
                                          </p:val>
                                        </p:tav>
                                        <p:tav tm="100000">
                                          <p:val>
                                            <p:strVal val="#ppt_x"/>
                                          </p:val>
                                        </p:tav>
                                      </p:tavLst>
                                    </p:anim>
                                    <p:anim calcmode="lin" valueType="num">
                                      <p:cBhvr additive="base">
                                        <p:cTn id="28" dur="10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1000" fill="hold"/>
                                        <p:tgtEl>
                                          <p:spTgt spid="38"/>
                                        </p:tgtEl>
                                        <p:attrNameLst>
                                          <p:attrName>ppt_x</p:attrName>
                                        </p:attrNameLst>
                                      </p:cBhvr>
                                      <p:tavLst>
                                        <p:tav tm="0">
                                          <p:val>
                                            <p:strVal val="0-#ppt_w/2"/>
                                          </p:val>
                                        </p:tav>
                                        <p:tav tm="100000">
                                          <p:val>
                                            <p:strVal val="#ppt_x"/>
                                          </p:val>
                                        </p:tav>
                                      </p:tavLst>
                                    </p:anim>
                                    <p:anim calcmode="lin" valueType="num">
                                      <p:cBhvr additive="base">
                                        <p:cTn id="33" dur="1000" fill="hold"/>
                                        <p:tgtEl>
                                          <p:spTgt spid="38"/>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1000" fill="hold"/>
                                        <p:tgtEl>
                                          <p:spTgt spid="44"/>
                                        </p:tgtEl>
                                        <p:attrNameLst>
                                          <p:attrName>ppt_x</p:attrName>
                                        </p:attrNameLst>
                                      </p:cBhvr>
                                      <p:tavLst>
                                        <p:tav tm="0">
                                          <p:val>
                                            <p:strVal val="0-#ppt_w/2"/>
                                          </p:val>
                                        </p:tav>
                                        <p:tav tm="100000">
                                          <p:val>
                                            <p:strVal val="#ppt_x"/>
                                          </p:val>
                                        </p:tav>
                                      </p:tavLst>
                                    </p:anim>
                                    <p:anim calcmode="lin" valueType="num">
                                      <p:cBhvr additive="base">
                                        <p:cTn id="38" dur="1000" fill="hold"/>
                                        <p:tgtEl>
                                          <p:spTgt spid="44"/>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0-#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1+#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000" fill="hold"/>
                                        <p:tgtEl>
                                          <p:spTgt spid="16"/>
                                        </p:tgtEl>
                                        <p:attrNameLst>
                                          <p:attrName>ppt_x</p:attrName>
                                        </p:attrNameLst>
                                      </p:cBhvr>
                                      <p:tavLst>
                                        <p:tav tm="0">
                                          <p:val>
                                            <p:strVal val="0-#ppt_w/2"/>
                                          </p:val>
                                        </p:tav>
                                        <p:tav tm="100000">
                                          <p:val>
                                            <p:strVal val="#ppt_x"/>
                                          </p:val>
                                        </p:tav>
                                      </p:tavLst>
                                    </p:anim>
                                    <p:anim calcmode="lin" valueType="num">
                                      <p:cBhvr additive="base">
                                        <p:cTn id="53" dur="10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10000"/>
                            </p:stCondLst>
                            <p:childTnLst>
                              <p:par>
                                <p:cTn id="55" presetID="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1000" fill="hold"/>
                                        <p:tgtEl>
                                          <p:spTgt spid="20"/>
                                        </p:tgtEl>
                                        <p:attrNameLst>
                                          <p:attrName>ppt_x</p:attrName>
                                        </p:attrNameLst>
                                      </p:cBhvr>
                                      <p:tavLst>
                                        <p:tav tm="0">
                                          <p:val>
                                            <p:strVal val="0-#ppt_w/2"/>
                                          </p:val>
                                        </p:tav>
                                        <p:tav tm="100000">
                                          <p:val>
                                            <p:strVal val="#ppt_x"/>
                                          </p:val>
                                        </p:tav>
                                      </p:tavLst>
                                    </p:anim>
                                    <p:anim calcmode="lin" valueType="num">
                                      <p:cBhvr additive="base">
                                        <p:cTn id="5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19" grpId="0" animBg="1"/>
      <p:bldP spid="25" grpId="0" animBg="1"/>
      <p:bldP spid="26" grpId="0" animBg="1"/>
      <p:bldP spid="38" grpId="0" animBg="1"/>
      <p:bldP spid="44" grpId="0" animBg="1"/>
      <p:bldP spid="45" grpId="0" animBg="1"/>
      <p:bldP spid="15" grpId="0" animBg="1"/>
      <p:bldP spid="16"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3741075" y="428604"/>
            <a:ext cx="4539721"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b="1" dirty="0" smtClean="0">
                <a:solidFill>
                  <a:schemeClr val="bg1"/>
                </a:solidFill>
                <a:latin typeface="Sakkal Majalla" pitchFamily="2" charset="-78"/>
                <a:cs typeface="Sakkal Majalla" pitchFamily="2" charset="-78"/>
              </a:rPr>
              <a:t>الإطار القانوني للمداخلة </a:t>
            </a:r>
            <a:endParaRPr lang="fr-FR" sz="4400" b="1" dirty="0">
              <a:solidFill>
                <a:schemeClr val="bg1"/>
              </a:solidFill>
              <a:latin typeface="Sakkal Majalla" pitchFamily="2" charset="-78"/>
              <a:cs typeface="Sakkal Majalla" pitchFamily="2" charset="-78"/>
            </a:endParaRPr>
          </a:p>
        </p:txBody>
      </p:sp>
      <p:sp>
        <p:nvSpPr>
          <p:cNvPr id="5" name="Rectangle 4"/>
          <p:cNvSpPr>
            <a:spLocks noChangeArrowheads="1"/>
          </p:cNvSpPr>
          <p:nvPr/>
        </p:nvSpPr>
        <p:spPr bwMode="auto">
          <a:xfrm>
            <a:off x="196857" y="1768424"/>
            <a:ext cx="12197279" cy="4401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marL="457200" indent="-457200" algn="justLow" rtl="1">
              <a:buFontTx/>
              <a:buChar char="-"/>
            </a:pPr>
            <a:r>
              <a:rPr lang="ar-DZ" sz="2800" dirty="0"/>
              <a:t>قوانين المالية لسنة 2021 ، 2022 ، و </a:t>
            </a:r>
            <a:r>
              <a:rPr lang="ar-DZ" sz="2800" dirty="0" smtClean="0"/>
              <a:t>2023</a:t>
            </a:r>
          </a:p>
          <a:p>
            <a:pPr marL="457200" indent="-457200" algn="justLow" rtl="1">
              <a:buFontTx/>
              <a:buChar char="-"/>
            </a:pPr>
            <a:r>
              <a:rPr lang="ar-DZ" sz="2800" dirty="0" smtClean="0"/>
              <a:t>القانون </a:t>
            </a:r>
            <a:r>
              <a:rPr lang="ar-DZ" sz="2800" dirty="0"/>
              <a:t>رقم 98-10المؤرخ </a:t>
            </a:r>
            <a:r>
              <a:rPr lang="ar-DZ" sz="2800" dirty="0" smtClean="0"/>
              <a:t>في 22 أوت 1998 </a:t>
            </a:r>
            <a:r>
              <a:rPr lang="en-US" sz="2800" i="1" dirty="0"/>
              <a:t> </a:t>
            </a:r>
            <a:r>
              <a:rPr lang="ar-DZ" sz="2800" i="1" dirty="0" smtClean="0"/>
              <a:t>المعدل </a:t>
            </a:r>
            <a:r>
              <a:rPr lang="ar-DZ" sz="2800" i="1" dirty="0"/>
              <a:t>و </a:t>
            </a:r>
            <a:r>
              <a:rPr lang="ar-DZ" sz="2800" i="1" dirty="0" smtClean="0"/>
              <a:t>المتمم بالقانون </a:t>
            </a:r>
            <a:r>
              <a:rPr lang="ar-SA" sz="2800" dirty="0" smtClean="0"/>
              <a:t>رقم </a:t>
            </a:r>
            <a:r>
              <a:rPr lang="ar-SA" sz="2800" dirty="0"/>
              <a:t>17-04 المؤرخ في 16 فبراير </a:t>
            </a:r>
            <a:r>
              <a:rPr lang="ar-SA" sz="2800" dirty="0" smtClean="0"/>
              <a:t>2017</a:t>
            </a:r>
            <a:r>
              <a:rPr lang="ar-DZ" sz="2800" i="1" dirty="0" smtClean="0"/>
              <a:t> </a:t>
            </a:r>
            <a:r>
              <a:rPr lang="ar-DZ" sz="2800" dirty="0" smtClean="0"/>
              <a:t>المتضمن </a:t>
            </a:r>
            <a:r>
              <a:rPr lang="ar-DZ" sz="2800" dirty="0"/>
              <a:t>قانون </a:t>
            </a:r>
            <a:r>
              <a:rPr lang="ar-DZ" sz="2800" dirty="0" smtClean="0"/>
              <a:t>الجمارك.</a:t>
            </a:r>
          </a:p>
          <a:p>
            <a:pPr marL="457200" indent="-457200" algn="justLow" rtl="1">
              <a:buFontTx/>
              <a:buChar char="-"/>
            </a:pPr>
            <a:r>
              <a:rPr lang="ar-DZ" sz="2800" dirty="0" smtClean="0"/>
              <a:t>الأمر 06/05 المؤرخ في 23 أوت 2005 المتعلق بمكافحة التهريب.</a:t>
            </a:r>
          </a:p>
          <a:p>
            <a:pPr marL="457200" indent="-457200" algn="justLow" rtl="1">
              <a:buFontTx/>
              <a:buChar char="-"/>
            </a:pPr>
            <a:r>
              <a:rPr lang="ar-DZ" sz="2800" dirty="0" smtClean="0"/>
              <a:t>المرسوم </a:t>
            </a:r>
            <a:r>
              <a:rPr lang="ar-DZ" sz="2800" dirty="0"/>
              <a:t>التنفيذي رقم </a:t>
            </a:r>
            <a:r>
              <a:rPr lang="ar-DZ" sz="2800" dirty="0" smtClean="0"/>
              <a:t>18_301  </a:t>
            </a:r>
            <a:r>
              <a:rPr lang="ar-DZ" sz="2800" dirty="0"/>
              <a:t>المؤرخ في 26 نوفمبر 2018 الذي يحدد  شكل و نموذج محضر الحجز  و محضر المعاينة المتعلقين بالجرائم </a:t>
            </a:r>
            <a:r>
              <a:rPr lang="ar-DZ" sz="2800" dirty="0" smtClean="0"/>
              <a:t>الجمركية.</a:t>
            </a:r>
          </a:p>
          <a:p>
            <a:pPr marL="457200" indent="-457200" algn="justLow" rtl="1">
              <a:buFontTx/>
              <a:buChar char="-"/>
            </a:pPr>
            <a:r>
              <a:rPr lang="ar-DZ" sz="2800" dirty="0" smtClean="0"/>
              <a:t>مرسوم </a:t>
            </a:r>
            <a:r>
              <a:rPr lang="ar-DZ" sz="2800" dirty="0" err="1" smtClean="0"/>
              <a:t>تفيذي</a:t>
            </a:r>
            <a:r>
              <a:rPr lang="ar-DZ" sz="2800" dirty="0" smtClean="0"/>
              <a:t> رقم 99_196 المؤرخ في 16 أوت 1999 الذي يحدد كيفيات بيع البضائع الموضوعة رهن الإيداع الجمركي .</a:t>
            </a:r>
          </a:p>
          <a:p>
            <a:pPr marL="457200" indent="-457200" algn="justLow" rtl="1">
              <a:buFontTx/>
              <a:buChar char="-"/>
            </a:pPr>
            <a:endParaRPr lang="ar-DZ" sz="2800" dirty="0" smtClean="0"/>
          </a:p>
          <a:p>
            <a:pPr algn="justLow" rtl="1"/>
            <a:r>
              <a:rPr lang="ar-DZ" sz="2800" dirty="0" smtClean="0"/>
              <a:t> </a:t>
            </a:r>
            <a:endParaRPr lang="ar-MA" sz="2800" dirty="0" smtClean="0">
              <a:latin typeface="Sakkal Majalla" pitchFamily="2" charset="-78"/>
              <a:cs typeface="Sakkal Majalla" pitchFamily="2" charset="-78"/>
            </a:endParaRPr>
          </a:p>
        </p:txBody>
      </p:sp>
      <p:pic>
        <p:nvPicPr>
          <p:cNvPr id="7" name="Image 6" descr="siteoff0-76911.png"/>
          <p:cNvPicPr>
            <a:picLocks noChangeAspect="1"/>
          </p:cNvPicPr>
          <p:nvPr/>
        </p:nvPicPr>
        <p:blipFill>
          <a:blip r:embed="rId3"/>
          <a:stretch>
            <a:fillRect/>
          </a:stretch>
        </p:blipFill>
        <p:spPr>
          <a:xfrm>
            <a:off x="0" y="0"/>
            <a:ext cx="1093895" cy="1071570"/>
          </a:xfrm>
          <a:prstGeom prst="rect">
            <a:avLst/>
          </a:prstGeom>
        </p:spPr>
      </p:pic>
      <p:pic>
        <p:nvPicPr>
          <p:cNvPr id="9" name="Image 8" descr="siteoff0-76911.png"/>
          <p:cNvPicPr>
            <a:picLocks noChangeAspect="1"/>
          </p:cNvPicPr>
          <p:nvPr/>
        </p:nvPicPr>
        <p:blipFill>
          <a:blip r:embed="rId3"/>
          <a:stretch>
            <a:fillRect/>
          </a:stretch>
        </p:blipFill>
        <p:spPr>
          <a:xfrm>
            <a:off x="11507680" y="0"/>
            <a:ext cx="1093895" cy="1071570"/>
          </a:xfrm>
          <a:prstGeom prst="rect">
            <a:avLst/>
          </a:prstGeom>
        </p:spPr>
      </p:pic>
    </p:spTree>
    <p:extLst>
      <p:ext uri="{BB962C8B-B14F-4D97-AF65-F5344CB8AC3E}">
        <p14:creationId xmlns:p14="http://schemas.microsoft.com/office/powerpoint/2010/main" val="3104728303"/>
      </p:ext>
    </p:extLst>
  </p:cSld>
  <p:clrMapOvr>
    <a:masterClrMapping/>
  </p:clrMapOvr>
  <p:transition spd="slow" advTm="310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p:cNvSpPr txBox="1"/>
          <p:nvPr/>
        </p:nvSpPr>
        <p:spPr>
          <a:xfrm>
            <a:off x="3741075" y="428604"/>
            <a:ext cx="4539721"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b="1" dirty="0" smtClean="0">
                <a:solidFill>
                  <a:schemeClr val="bg1"/>
                </a:solidFill>
                <a:latin typeface="Sakkal Majalla" pitchFamily="2" charset="-78"/>
                <a:cs typeface="Sakkal Majalla" pitchFamily="2" charset="-78"/>
              </a:rPr>
              <a:t>مقدمــــــة </a:t>
            </a:r>
            <a:endParaRPr lang="fr-FR" sz="4400" b="1" dirty="0">
              <a:solidFill>
                <a:schemeClr val="bg1"/>
              </a:solidFill>
              <a:latin typeface="Sakkal Majalla" pitchFamily="2" charset="-78"/>
              <a:cs typeface="Sakkal Majalla" pitchFamily="2" charset="-78"/>
            </a:endParaRPr>
          </a:p>
        </p:txBody>
      </p:sp>
      <p:sp>
        <p:nvSpPr>
          <p:cNvPr id="5" name="Rectangle 4"/>
          <p:cNvSpPr>
            <a:spLocks noChangeArrowheads="1"/>
          </p:cNvSpPr>
          <p:nvPr/>
        </p:nvSpPr>
        <p:spPr bwMode="auto">
          <a:xfrm>
            <a:off x="196857" y="1768419"/>
            <a:ext cx="12197279" cy="440120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r>
              <a:rPr lang="ar-MA" sz="2800" dirty="0" smtClean="0">
                <a:latin typeface="Sakkal Majalla" pitchFamily="2" charset="-78"/>
                <a:cs typeface="Sakkal Majalla" pitchFamily="2" charset="-78"/>
              </a:rPr>
              <a:t>        </a:t>
            </a:r>
            <a:r>
              <a:rPr lang="ar-DZ" sz="3600" dirty="0" smtClean="0">
                <a:latin typeface="Sakkal Majalla" pitchFamily="2" charset="-78"/>
                <a:cs typeface="Sakkal Majalla" pitchFamily="2" charset="-78"/>
              </a:rPr>
              <a:t>تع</a:t>
            </a:r>
            <a:r>
              <a:rPr lang="ar-MA" sz="3600" dirty="0" smtClean="0">
                <a:latin typeface="Sakkal Majalla" pitchFamily="2" charset="-78"/>
                <a:cs typeface="Sakkal Majalla" pitchFamily="2" charset="-78"/>
              </a:rPr>
              <a:t>د </a:t>
            </a:r>
            <a:r>
              <a:rPr lang="ar-DZ" sz="3600" dirty="0" smtClean="0">
                <a:latin typeface="Sakkal Majalla" pitchFamily="2" charset="-78"/>
                <a:cs typeface="Sakkal Majalla" pitchFamily="2" charset="-78"/>
              </a:rPr>
              <a:t>إدارة </a:t>
            </a:r>
            <a:r>
              <a:rPr lang="ar-MA" sz="3600" dirty="0" smtClean="0">
                <a:latin typeface="Sakkal Majalla" pitchFamily="2" charset="-78"/>
                <a:cs typeface="Sakkal Majalla" pitchFamily="2" charset="-78"/>
              </a:rPr>
              <a:t>الجمارك رمز السلطة العمومية </a:t>
            </a:r>
            <a:r>
              <a:rPr lang="ar-MA" sz="3600" dirty="0" err="1" smtClean="0">
                <a:latin typeface="Sakkal Majalla" pitchFamily="2" charset="-78"/>
                <a:cs typeface="Sakkal Majalla" pitchFamily="2" charset="-78"/>
              </a:rPr>
              <a:t>و</a:t>
            </a:r>
            <a:r>
              <a:rPr lang="ar-MA" sz="3600" dirty="0" smtClean="0">
                <a:latin typeface="Sakkal Majalla" pitchFamily="2" charset="-78"/>
                <a:cs typeface="Sakkal Majalla" pitchFamily="2" charset="-78"/>
              </a:rPr>
              <a:t> المنفذ </a:t>
            </a:r>
            <a:r>
              <a:rPr lang="ar-MA" sz="3600" dirty="0" err="1" smtClean="0">
                <a:latin typeface="Sakkal Majalla" pitchFamily="2" charset="-78"/>
                <a:cs typeface="Sakkal Majalla" pitchFamily="2" charset="-78"/>
              </a:rPr>
              <a:t>ل</a:t>
            </a:r>
            <a:r>
              <a:rPr lang="ar-DZ" sz="3600" dirty="0" smtClean="0">
                <a:latin typeface="Sakkal Majalla" pitchFamily="2" charset="-78"/>
                <a:cs typeface="Sakkal Majalla" pitchFamily="2" charset="-78"/>
              </a:rPr>
              <a:t>ل</a:t>
            </a:r>
            <a:r>
              <a:rPr lang="ar-MA" sz="3600" dirty="0" smtClean="0">
                <a:latin typeface="Sakkal Majalla" pitchFamily="2" charset="-78"/>
                <a:cs typeface="Sakkal Majalla" pitchFamily="2" charset="-78"/>
              </a:rPr>
              <a:t>سياسة </a:t>
            </a:r>
            <a:r>
              <a:rPr lang="ar-DZ" sz="3600" dirty="0" err="1" smtClean="0">
                <a:latin typeface="Sakkal Majalla" pitchFamily="2" charset="-78"/>
                <a:cs typeface="Sakkal Majalla" pitchFamily="2" charset="-78"/>
              </a:rPr>
              <a:t>الإقتصادية</a:t>
            </a:r>
            <a:r>
              <a:rPr lang="ar-DZ" sz="3600" dirty="0" smtClean="0">
                <a:latin typeface="Sakkal Majalla" pitchFamily="2" charset="-78"/>
                <a:cs typeface="Sakkal Majalla" pitchFamily="2" charset="-78"/>
              </a:rPr>
              <a:t> للحكومة </a:t>
            </a:r>
            <a:r>
              <a:rPr lang="ar-MA" sz="3600" dirty="0" smtClean="0">
                <a:latin typeface="Sakkal Majalla" pitchFamily="2" charset="-78"/>
                <a:cs typeface="Sakkal Majalla" pitchFamily="2" charset="-78"/>
              </a:rPr>
              <a:t>، </a:t>
            </a:r>
            <a:r>
              <a:rPr lang="ar-DZ" sz="3600" dirty="0" smtClean="0">
                <a:latin typeface="Sakkal Majalla" pitchFamily="2" charset="-78"/>
                <a:cs typeface="Sakkal Majalla" pitchFamily="2" charset="-78"/>
              </a:rPr>
              <a:t>فهي الحامي الأول </a:t>
            </a:r>
            <a:r>
              <a:rPr lang="ar-DZ" sz="3600" dirty="0" err="1" smtClean="0">
                <a:latin typeface="Sakkal Majalla" pitchFamily="2" charset="-78"/>
                <a:cs typeface="Sakkal Majalla" pitchFamily="2" charset="-78"/>
              </a:rPr>
              <a:t>للإقتصاد</a:t>
            </a:r>
            <a:r>
              <a:rPr lang="ar-DZ" sz="3600" dirty="0" smtClean="0">
                <a:latin typeface="Sakkal Majalla" pitchFamily="2" charset="-78"/>
                <a:cs typeface="Sakkal Majalla" pitchFamily="2" charset="-78"/>
              </a:rPr>
              <a:t> الوطني ، </a:t>
            </a:r>
            <a:r>
              <a:rPr lang="ar-DZ" sz="3600" dirty="0" err="1" smtClean="0">
                <a:latin typeface="Sakkal Majalla" pitchFamily="2" charset="-78"/>
                <a:cs typeface="Sakkal Majalla" pitchFamily="2" charset="-78"/>
              </a:rPr>
              <a:t>و</a:t>
            </a:r>
            <a:r>
              <a:rPr lang="ar-DZ" sz="3600" dirty="0" smtClean="0">
                <a:latin typeface="Sakkal Majalla" pitchFamily="2" charset="-78"/>
                <a:cs typeface="Sakkal Majalla" pitchFamily="2" charset="-78"/>
              </a:rPr>
              <a:t> هذا من خلال</a:t>
            </a:r>
            <a:r>
              <a:rPr lang="ar-MA" sz="3600" dirty="0" smtClean="0">
                <a:latin typeface="Sakkal Majalla" pitchFamily="2" charset="-78"/>
                <a:cs typeface="Sakkal Majalla" pitchFamily="2" charset="-78"/>
              </a:rPr>
              <a:t> </a:t>
            </a:r>
            <a:r>
              <a:rPr lang="ar-DZ" sz="3600" dirty="0" smtClean="0">
                <a:latin typeface="Sakkal Majalla" pitchFamily="2" charset="-78"/>
                <a:cs typeface="Sakkal Majalla" pitchFamily="2" charset="-78"/>
              </a:rPr>
              <a:t> </a:t>
            </a:r>
            <a:r>
              <a:rPr lang="ar-MA" sz="3600" dirty="0" smtClean="0">
                <a:latin typeface="Sakkal Majalla" pitchFamily="2" charset="-78"/>
                <a:cs typeface="Sakkal Majalla" pitchFamily="2" charset="-78"/>
              </a:rPr>
              <a:t>تطبيق </a:t>
            </a:r>
            <a:r>
              <a:rPr lang="ar-DZ" sz="3600" dirty="0" err="1" smtClean="0">
                <a:latin typeface="Sakkal Majalla" pitchFamily="2" charset="-78"/>
                <a:cs typeface="Sakkal Majalla" pitchFamily="2" charset="-78"/>
              </a:rPr>
              <a:t>ال</a:t>
            </a:r>
            <a:r>
              <a:rPr lang="ar-MA" sz="3600" dirty="0" smtClean="0">
                <a:latin typeface="Sakkal Majalla" pitchFamily="2" charset="-78"/>
                <a:cs typeface="Sakkal Majalla" pitchFamily="2" charset="-78"/>
              </a:rPr>
              <a:t>آليات و</a:t>
            </a:r>
            <a:r>
              <a:rPr lang="ar-DZ" sz="3600" dirty="0" smtClean="0">
                <a:latin typeface="Sakkal Majalla" pitchFamily="2" charset="-78"/>
                <a:cs typeface="Sakkal Majalla" pitchFamily="2" charset="-78"/>
              </a:rPr>
              <a:t> </a:t>
            </a:r>
            <a:r>
              <a:rPr lang="ar-MA" sz="3600" dirty="0" smtClean="0">
                <a:latin typeface="Sakkal Majalla" pitchFamily="2" charset="-78"/>
                <a:cs typeface="Sakkal Majalla" pitchFamily="2" charset="-78"/>
              </a:rPr>
              <a:t> </a:t>
            </a:r>
            <a:r>
              <a:rPr lang="ar-DZ" sz="3600" dirty="0" err="1" smtClean="0">
                <a:latin typeface="Sakkal Majalla" pitchFamily="2" charset="-78"/>
                <a:cs typeface="Sakkal Majalla" pitchFamily="2" charset="-78"/>
              </a:rPr>
              <a:t>ال</a:t>
            </a:r>
            <a:r>
              <a:rPr lang="ar-MA" sz="3600" dirty="0" smtClean="0">
                <a:latin typeface="Sakkal Majalla" pitchFamily="2" charset="-78"/>
                <a:cs typeface="Sakkal Majalla" pitchFamily="2" charset="-78"/>
              </a:rPr>
              <a:t>إجراءات </a:t>
            </a:r>
            <a:r>
              <a:rPr lang="ar-DZ" sz="3600" dirty="0" smtClean="0">
                <a:latin typeface="Sakkal Majalla" pitchFamily="2" charset="-78"/>
                <a:cs typeface="Sakkal Majalla" pitchFamily="2" charset="-78"/>
              </a:rPr>
              <a:t>القانونية أثناء عملية </a:t>
            </a:r>
            <a:r>
              <a:rPr lang="ar-DZ" sz="3600" dirty="0" err="1" smtClean="0">
                <a:latin typeface="Sakkal Majalla" pitchFamily="2" charset="-78"/>
                <a:cs typeface="Sakkal Majalla" pitchFamily="2" charset="-78"/>
              </a:rPr>
              <a:t>إستيراد</a:t>
            </a:r>
            <a:r>
              <a:rPr lang="ar-DZ" sz="3600" dirty="0" smtClean="0">
                <a:latin typeface="Sakkal Majalla" pitchFamily="2" charset="-78"/>
                <a:cs typeface="Sakkal Majalla" pitchFamily="2" charset="-78"/>
              </a:rPr>
              <a:t>  و تصدير </a:t>
            </a:r>
            <a:r>
              <a:rPr lang="ar-MA" sz="3600" dirty="0" smtClean="0">
                <a:latin typeface="Sakkal Majalla" pitchFamily="2" charset="-78"/>
                <a:cs typeface="Sakkal Majalla" pitchFamily="2" charset="-78"/>
              </a:rPr>
              <a:t> </a:t>
            </a:r>
            <a:r>
              <a:rPr lang="ar-DZ" sz="3600" dirty="0" smtClean="0">
                <a:latin typeface="Sakkal Majalla" pitchFamily="2" charset="-78"/>
                <a:cs typeface="Sakkal Majalla" pitchFamily="2" charset="-78"/>
              </a:rPr>
              <a:t>،و مراقبة تنقلها عبر سائر الإقليم الجمركي، حيث أن كل خرق للقوانين و الأنظمة التي تتولى إدارة الجمارك تطبيقها ، يعتبر جريمة جمركية  وجب قمعها فورا عن طريق حجز البضائع ،</a:t>
            </a:r>
            <a:r>
              <a:rPr lang="fr-FR" sz="3600" dirty="0" smtClean="0">
                <a:latin typeface="Sakkal Majalla" pitchFamily="2" charset="-78"/>
                <a:cs typeface="Sakkal Majalla" pitchFamily="2" charset="-78"/>
              </a:rPr>
              <a:t>   </a:t>
            </a:r>
            <a:r>
              <a:rPr lang="ar-DZ" sz="3600" dirty="0" smtClean="0">
                <a:latin typeface="Sakkal Majalla" pitchFamily="2" charset="-78"/>
                <a:cs typeface="Sakkal Majalla" pitchFamily="2" charset="-78"/>
              </a:rPr>
              <a:t>و فرض غرامة </a:t>
            </a:r>
            <a:r>
              <a:rPr lang="ar-DZ" sz="3600" dirty="0" err="1" smtClean="0">
                <a:latin typeface="Sakkal Majalla" pitchFamily="2" charset="-78"/>
                <a:cs typeface="Sakkal Majalla" pitchFamily="2" charset="-78"/>
              </a:rPr>
              <a:t>جبائية</a:t>
            </a:r>
            <a:r>
              <a:rPr lang="ar-DZ" sz="3600" dirty="0" smtClean="0">
                <a:latin typeface="Sakkal Majalla" pitchFamily="2" charset="-78"/>
                <a:cs typeface="Sakkal Majalla" pitchFamily="2" charset="-78"/>
              </a:rPr>
              <a:t> كما نصت عليه  </a:t>
            </a:r>
            <a:r>
              <a:rPr lang="ar-DZ" sz="3600" b="1" dirty="0" smtClean="0">
                <a:latin typeface="Sakkal Majalla" pitchFamily="2" charset="-78"/>
                <a:cs typeface="Sakkal Majalla" pitchFamily="2" charset="-78"/>
              </a:rPr>
              <a:t>المادة </a:t>
            </a:r>
            <a:r>
              <a:rPr lang="en-US" sz="3600" b="1" dirty="0" smtClean="0">
                <a:latin typeface="Sakkal Majalla" pitchFamily="2" charset="-78"/>
                <a:cs typeface="Sakkal Majalla" pitchFamily="2" charset="-78"/>
              </a:rPr>
              <a:t>240 </a:t>
            </a:r>
            <a:r>
              <a:rPr lang="ar-DZ" sz="3600" b="1" dirty="0" smtClean="0">
                <a:latin typeface="Sakkal Majalla" pitchFamily="2" charset="-78"/>
                <a:cs typeface="Sakkal Majalla" pitchFamily="2" charset="-78"/>
              </a:rPr>
              <a:t>مكرر من قانون الجمارك </a:t>
            </a:r>
            <a:r>
              <a:rPr lang="ar-DZ" sz="3600" dirty="0" smtClean="0">
                <a:latin typeface="Sakkal Majalla" pitchFamily="2" charset="-78"/>
                <a:cs typeface="Sakkal Majalla" pitchFamily="2" charset="-78"/>
              </a:rPr>
              <a:t>، </a:t>
            </a:r>
            <a:r>
              <a:rPr lang="ar-DZ" sz="3600" dirty="0" err="1" smtClean="0">
                <a:latin typeface="Sakkal Majalla" pitchFamily="2" charset="-78"/>
                <a:cs typeface="Sakkal Majalla" pitchFamily="2" charset="-78"/>
              </a:rPr>
              <a:t>و</a:t>
            </a:r>
            <a:r>
              <a:rPr lang="ar-DZ" sz="3600" dirty="0" smtClean="0">
                <a:latin typeface="Sakkal Majalla" pitchFamily="2" charset="-78"/>
                <a:cs typeface="Sakkal Majalla" pitchFamily="2" charset="-78"/>
              </a:rPr>
              <a:t> بهذه الآليات يتم التحصيل الجمركي ،  الذي يعتبر  من أهم </a:t>
            </a:r>
            <a:r>
              <a:rPr lang="ar-DZ" sz="3600" dirty="0" err="1" smtClean="0">
                <a:latin typeface="Sakkal Majalla" pitchFamily="2" charset="-78"/>
                <a:cs typeface="Sakkal Majalla" pitchFamily="2" charset="-78"/>
              </a:rPr>
              <a:t>المداخيل</a:t>
            </a:r>
            <a:r>
              <a:rPr lang="ar-DZ" sz="3600" dirty="0" smtClean="0">
                <a:latin typeface="Sakkal Majalla" pitchFamily="2" charset="-78"/>
                <a:cs typeface="Sakkal Majalla" pitchFamily="2" charset="-78"/>
              </a:rPr>
              <a:t> التي تعتمد عليها </a:t>
            </a:r>
            <a:r>
              <a:rPr lang="ar-MA" sz="3600" dirty="0" smtClean="0">
                <a:latin typeface="Sakkal Majalla" pitchFamily="2" charset="-78"/>
                <a:cs typeface="Sakkal Majalla" pitchFamily="2" charset="-78"/>
              </a:rPr>
              <a:t>الخزينة العمومي</a:t>
            </a:r>
            <a:r>
              <a:rPr lang="ar-DZ" sz="3600" dirty="0" smtClean="0">
                <a:latin typeface="Sakkal Majalla" pitchFamily="2" charset="-78"/>
                <a:cs typeface="Sakkal Majalla" pitchFamily="2" charset="-78"/>
              </a:rPr>
              <a:t>ة. </a:t>
            </a:r>
            <a:endParaRPr lang="ar-DZ" sz="3200" dirty="0" smtClean="0">
              <a:latin typeface="Sakkal Majalla" pitchFamily="2" charset="-78"/>
              <a:cs typeface="Sakkal Majalla" pitchFamily="2" charset="-78"/>
            </a:endParaRPr>
          </a:p>
          <a:p>
            <a:pPr algn="justLow" rtl="1"/>
            <a:endParaRPr lang="ar-MA" sz="2800" dirty="0" smtClean="0">
              <a:latin typeface="Sakkal Majalla" pitchFamily="2" charset="-78"/>
              <a:cs typeface="Sakkal Majalla" pitchFamily="2" charset="-78"/>
            </a:endParaRPr>
          </a:p>
        </p:txBody>
      </p:sp>
      <p:pic>
        <p:nvPicPr>
          <p:cNvPr id="7" name="Image 6" descr="siteoff0-76911.png"/>
          <p:cNvPicPr>
            <a:picLocks noChangeAspect="1"/>
          </p:cNvPicPr>
          <p:nvPr/>
        </p:nvPicPr>
        <p:blipFill>
          <a:blip r:embed="rId3"/>
          <a:stretch>
            <a:fillRect/>
          </a:stretch>
        </p:blipFill>
        <p:spPr>
          <a:xfrm>
            <a:off x="0" y="0"/>
            <a:ext cx="1093895" cy="1071570"/>
          </a:xfrm>
          <a:prstGeom prst="rect">
            <a:avLst/>
          </a:prstGeom>
        </p:spPr>
      </p:pic>
      <p:pic>
        <p:nvPicPr>
          <p:cNvPr id="9" name="Image 8" descr="siteoff0-76911.png"/>
          <p:cNvPicPr>
            <a:picLocks noChangeAspect="1"/>
          </p:cNvPicPr>
          <p:nvPr/>
        </p:nvPicPr>
        <p:blipFill>
          <a:blip r:embed="rId3"/>
          <a:stretch>
            <a:fillRect/>
          </a:stretch>
        </p:blipFill>
        <p:spPr>
          <a:xfrm>
            <a:off x="11507680" y="0"/>
            <a:ext cx="1093895" cy="1071570"/>
          </a:xfrm>
          <a:prstGeom prst="rect">
            <a:avLst/>
          </a:prstGeom>
        </p:spPr>
      </p:pic>
    </p:spTree>
    <p:extLst>
      <p:ext uri="{BB962C8B-B14F-4D97-AF65-F5344CB8AC3E}">
        <p14:creationId xmlns:p14="http://schemas.microsoft.com/office/powerpoint/2010/main" val="3570348023"/>
      </p:ext>
    </p:extLst>
  </p:cSld>
  <p:clrMapOvr>
    <a:masterClrMapping/>
  </p:clrMapOvr>
  <p:transition spd="slow" advTm="409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21F08C-2732-45EC-951F-C68F484387F2}" type="slidenum">
              <a:rPr lang="fr-FR" smtClean="0">
                <a:solidFill>
                  <a:prstClr val="black">
                    <a:tint val="75000"/>
                  </a:prstClr>
                </a:solidFill>
              </a:rPr>
              <a:pPr/>
              <a:t>5</a:t>
            </a:fld>
            <a:endParaRPr lang="fr-FR">
              <a:solidFill>
                <a:prstClr val="black">
                  <a:tint val="75000"/>
                </a:prstClr>
              </a:solidFill>
            </a:endParaRPr>
          </a:p>
        </p:txBody>
      </p:sp>
      <p:sp>
        <p:nvSpPr>
          <p:cNvPr id="6" name="ZoneTexte 5"/>
          <p:cNvSpPr txBox="1"/>
          <p:nvPr/>
        </p:nvSpPr>
        <p:spPr>
          <a:xfrm>
            <a:off x="2756570" y="428604"/>
            <a:ext cx="6989985"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DZ" sz="2800" b="1" dirty="0" smtClean="0">
                <a:solidFill>
                  <a:schemeClr val="bg1"/>
                </a:solidFill>
                <a:latin typeface="Sakkal Majalla" pitchFamily="2" charset="-78"/>
                <a:cs typeface="Sakkal Majalla" pitchFamily="2" charset="-78"/>
              </a:rPr>
              <a:t>تعريف </a:t>
            </a:r>
            <a:r>
              <a:rPr lang="ar-MA" sz="2800" b="1" dirty="0" smtClean="0">
                <a:solidFill>
                  <a:schemeClr val="bg1"/>
                </a:solidFill>
                <a:latin typeface="Sakkal Majalla" pitchFamily="2" charset="-78"/>
                <a:cs typeface="Sakkal Majalla" pitchFamily="2" charset="-78"/>
              </a:rPr>
              <a:t>الحجز الجمركي</a:t>
            </a:r>
            <a:endParaRPr lang="fr-FR" sz="2800" b="1" dirty="0">
              <a:solidFill>
                <a:schemeClr val="bg1"/>
              </a:solidFill>
              <a:latin typeface="Sakkal Majalla" pitchFamily="2" charset="-78"/>
              <a:cs typeface="Sakkal Majalla" pitchFamily="2" charset="-78"/>
            </a:endParaRPr>
          </a:p>
        </p:txBody>
      </p:sp>
      <p:sp>
        <p:nvSpPr>
          <p:cNvPr id="7" name="ZoneTexte 6"/>
          <p:cNvSpPr txBox="1"/>
          <p:nvPr/>
        </p:nvSpPr>
        <p:spPr>
          <a:xfrm>
            <a:off x="246082" y="913044"/>
            <a:ext cx="12010960" cy="452431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Low" rtl="1"/>
            <a:r>
              <a:rPr lang="ar-DZ" sz="3600" b="1" u="sng" dirty="0" smtClean="0">
                <a:latin typeface="Sakkal Majalla" pitchFamily="2" charset="-78"/>
                <a:cs typeface="Sakkal Majalla" pitchFamily="2" charset="-78"/>
              </a:rPr>
              <a:t>الحجز الجمركي </a:t>
            </a:r>
            <a:r>
              <a:rPr lang="ar-DZ" sz="3600" b="1" dirty="0" smtClean="0">
                <a:latin typeface="Sakkal Majalla" pitchFamily="2" charset="-78"/>
                <a:cs typeface="Sakkal Majalla" pitchFamily="2" charset="-78"/>
              </a:rPr>
              <a:t>: </a:t>
            </a:r>
            <a:r>
              <a:rPr lang="ar-MA" sz="3600" dirty="0" smtClean="0">
                <a:latin typeface="Sakkal Majalla" pitchFamily="2" charset="-78"/>
                <a:cs typeface="Sakkal Majalla" pitchFamily="2" charset="-78"/>
              </a:rPr>
              <a:t>هو </a:t>
            </a:r>
            <a:r>
              <a:rPr lang="ar-DZ" sz="3600" dirty="0" smtClean="0">
                <a:latin typeface="Sakkal Majalla" pitchFamily="2" charset="-78"/>
                <a:cs typeface="Sakkal Majalla" pitchFamily="2" charset="-78"/>
              </a:rPr>
              <a:t>ذلك ال</a:t>
            </a:r>
            <a:r>
              <a:rPr lang="ar-MA" sz="3600" dirty="0" smtClean="0">
                <a:latin typeface="Sakkal Majalla" pitchFamily="2" charset="-78"/>
                <a:cs typeface="Sakkal Majalla" pitchFamily="2" charset="-78"/>
              </a:rPr>
              <a:t>إجراء أو </a:t>
            </a:r>
            <a:r>
              <a:rPr lang="ar-DZ" sz="3600" dirty="0" smtClean="0">
                <a:latin typeface="Sakkal Majalla" pitchFamily="2" charset="-78"/>
                <a:cs typeface="Sakkal Majalla" pitchFamily="2" charset="-78"/>
              </a:rPr>
              <a:t>ال</a:t>
            </a:r>
            <a:r>
              <a:rPr lang="ar-MA" sz="3600" dirty="0" smtClean="0">
                <a:latin typeface="Sakkal Majalla" pitchFamily="2" charset="-78"/>
                <a:cs typeface="Sakkal Majalla" pitchFamily="2" charset="-78"/>
              </a:rPr>
              <a:t>تدبير </a:t>
            </a:r>
            <a:r>
              <a:rPr lang="ar-DZ" sz="3600" dirty="0" smtClean="0">
                <a:latin typeface="Sakkal Majalla" pitchFamily="2" charset="-78"/>
                <a:cs typeface="Sakkal Majalla" pitchFamily="2" charset="-78"/>
              </a:rPr>
              <a:t>ال</a:t>
            </a:r>
            <a:r>
              <a:rPr lang="ar-MA" sz="3600" dirty="0" smtClean="0">
                <a:latin typeface="Sakkal Majalla" pitchFamily="2" charset="-78"/>
                <a:cs typeface="Sakkal Majalla" pitchFamily="2" charset="-78"/>
              </a:rPr>
              <a:t>تحفظي  </a:t>
            </a:r>
            <a:r>
              <a:rPr lang="ar-DZ" sz="3600" dirty="0" smtClean="0">
                <a:latin typeface="Sakkal Majalla" pitchFamily="2" charset="-78"/>
                <a:cs typeface="Sakkal Majalla" pitchFamily="2" charset="-78"/>
              </a:rPr>
              <a:t>ال</a:t>
            </a:r>
            <a:r>
              <a:rPr lang="ar-MA" sz="3600" dirty="0" smtClean="0">
                <a:latin typeface="Sakkal Majalla" pitchFamily="2" charset="-78"/>
                <a:cs typeface="Sakkal Majalla" pitchFamily="2" charset="-78"/>
              </a:rPr>
              <a:t>مؤقت </a:t>
            </a:r>
            <a:r>
              <a:rPr lang="ar-DZ" sz="3600" dirty="0" smtClean="0">
                <a:latin typeface="Sakkal Majalla" pitchFamily="2" charset="-78"/>
                <a:cs typeface="Sakkal Majalla" pitchFamily="2" charset="-78"/>
              </a:rPr>
              <a:t>الذي </a:t>
            </a:r>
            <a:r>
              <a:rPr lang="ar-MA" sz="3600" dirty="0" smtClean="0">
                <a:latin typeface="Sakkal Majalla" pitchFamily="2" charset="-78"/>
                <a:cs typeface="Sakkal Majalla" pitchFamily="2" charset="-78"/>
              </a:rPr>
              <a:t>يقوم به أعوان الدولة المؤهلين لمعاينة الجرائم الجمركية  المنصوص عليهم في </a:t>
            </a:r>
            <a:r>
              <a:rPr lang="ar-MA" sz="3600" b="1" dirty="0" smtClean="0">
                <a:latin typeface="Sakkal Majalla" pitchFamily="2" charset="-78"/>
                <a:cs typeface="Sakkal Majalla" pitchFamily="2" charset="-78"/>
              </a:rPr>
              <a:t>المادة 241 من قانون الجمارك </a:t>
            </a:r>
            <a:r>
              <a:rPr lang="ar-DZ" sz="3600" b="1" dirty="0" smtClean="0">
                <a:latin typeface="Sakkal Majalla" pitchFamily="2" charset="-78"/>
                <a:cs typeface="Sakkal Majalla" pitchFamily="2" charset="-78"/>
              </a:rPr>
              <a:t>«</a:t>
            </a:r>
            <a:r>
              <a:rPr lang="ar-DZ" sz="2400" dirty="0" smtClean="0"/>
              <a:t>يقصد </a:t>
            </a:r>
            <a:r>
              <a:rPr lang="ar-DZ" sz="2400" dirty="0"/>
              <a:t>بالأعوان المؤهلين : أعوان الجمارك ، ضباط الشرطة القضائية ، أعوان مصلحة الضرائب ، أعوان المصلحة الوطنية لحراس </a:t>
            </a:r>
            <a:r>
              <a:rPr lang="ar-DZ" sz="2400" dirty="0" err="1"/>
              <a:t>الشواطىء</a:t>
            </a:r>
            <a:r>
              <a:rPr lang="ar-DZ" sz="2400" dirty="0"/>
              <a:t>، الأعوان المكلفين بالتحريات </a:t>
            </a:r>
            <a:r>
              <a:rPr lang="ar-DZ" sz="2400" dirty="0" err="1"/>
              <a:t>الإقتصادية</a:t>
            </a:r>
            <a:r>
              <a:rPr lang="ar-DZ" sz="2400" dirty="0"/>
              <a:t> و المنافسة و الأسعار و </a:t>
            </a:r>
            <a:r>
              <a:rPr lang="ar-DZ" sz="2400" dirty="0" smtClean="0"/>
              <a:t>الجودة و </a:t>
            </a:r>
            <a:r>
              <a:rPr lang="ar-DZ" sz="2400" dirty="0"/>
              <a:t>قمع </a:t>
            </a:r>
            <a:r>
              <a:rPr lang="ar-DZ" sz="2400" dirty="0" smtClean="0"/>
              <a:t>الغش»</a:t>
            </a:r>
            <a:r>
              <a:rPr lang="ar-DZ" sz="3200" dirty="0" smtClean="0"/>
              <a:t>، </a:t>
            </a:r>
            <a:r>
              <a:rPr lang="ar-MA" sz="3200" dirty="0" smtClean="0">
                <a:latin typeface="Sakkal Majalla" pitchFamily="2" charset="-78"/>
                <a:cs typeface="Sakkal Majalla" pitchFamily="2" charset="-78"/>
              </a:rPr>
              <a:t> و </a:t>
            </a:r>
            <a:r>
              <a:rPr lang="ar-DZ" sz="3200" dirty="0" smtClean="0">
                <a:latin typeface="Sakkal Majalla" pitchFamily="2" charset="-78"/>
                <a:cs typeface="Sakkal Majalla" pitchFamily="2" charset="-78"/>
              </a:rPr>
              <a:t>الذي يطبق </a:t>
            </a:r>
            <a:r>
              <a:rPr lang="ar-MA" sz="3200" dirty="0" smtClean="0">
                <a:latin typeface="Sakkal Majalla" pitchFamily="2" charset="-78"/>
                <a:cs typeface="Sakkal Majalla" pitchFamily="2" charset="-78"/>
              </a:rPr>
              <a:t>على </a:t>
            </a:r>
            <a:r>
              <a:rPr lang="ar-DZ" sz="3200" dirty="0" smtClean="0">
                <a:latin typeface="Sakkal Majalla" pitchFamily="2" charset="-78"/>
                <a:cs typeface="Sakkal Majalla" pitchFamily="2" charset="-78"/>
              </a:rPr>
              <a:t>البضائع </a:t>
            </a:r>
            <a:r>
              <a:rPr lang="ar-MA" sz="3200" dirty="0" smtClean="0">
                <a:latin typeface="Sakkal Majalla" pitchFamily="2" charset="-78"/>
                <a:cs typeface="Sakkal Majalla" pitchFamily="2" charset="-78"/>
              </a:rPr>
              <a:t>محل الغش أو التهريب الجمركي.</a:t>
            </a:r>
            <a:r>
              <a:rPr lang="ar-DZ" sz="3200" dirty="0" smtClean="0">
                <a:latin typeface="Sakkal Majalla" pitchFamily="2" charset="-78"/>
                <a:cs typeface="Sakkal Majalla" pitchFamily="2" charset="-78"/>
              </a:rPr>
              <a:t> كما </a:t>
            </a:r>
            <a:r>
              <a:rPr lang="ar-MA" sz="3200" dirty="0" smtClean="0">
                <a:latin typeface="Sakkal Majalla" pitchFamily="2" charset="-78"/>
                <a:cs typeface="Sakkal Majalla" pitchFamily="2" charset="-78"/>
              </a:rPr>
              <a:t>يعد هذا الحجز بمثابة التلبس بالجريمة </a:t>
            </a:r>
            <a:r>
              <a:rPr lang="ar-DZ" sz="3200" dirty="0" smtClean="0">
                <a:latin typeface="Sakkal Majalla" pitchFamily="2" charset="-78"/>
                <a:cs typeface="Sakkal Majalla" pitchFamily="2" charset="-78"/>
              </a:rPr>
              <a:t>، و عليه </a:t>
            </a:r>
            <a:r>
              <a:rPr lang="ar-MA" sz="3200" dirty="0" smtClean="0">
                <a:latin typeface="Sakkal Majalla" pitchFamily="2" charset="-78"/>
                <a:cs typeface="Sakkal Majalla" pitchFamily="2" charset="-78"/>
              </a:rPr>
              <a:t>فإن</a:t>
            </a:r>
            <a:r>
              <a:rPr lang="ar-DZ" sz="3200" dirty="0" smtClean="0">
                <a:latin typeface="Sakkal Majalla" pitchFamily="2" charset="-78"/>
                <a:cs typeface="Sakkal Majalla" pitchFamily="2" charset="-78"/>
              </a:rPr>
              <a:t>ه </a:t>
            </a:r>
            <a:r>
              <a:rPr lang="ar-MA" sz="3200" dirty="0" smtClean="0">
                <a:latin typeface="Sakkal Majalla" pitchFamily="2" charset="-78"/>
                <a:cs typeface="Sakkal Majalla" pitchFamily="2" charset="-78"/>
              </a:rPr>
              <a:t>الطريق العادي بعد معاينتها . </a:t>
            </a:r>
            <a:r>
              <a:rPr lang="ar-DZ" sz="3200" dirty="0" smtClean="0">
                <a:latin typeface="Sakkal Majalla" pitchFamily="2" charset="-78"/>
                <a:cs typeface="Sakkal Majalla" pitchFamily="2" charset="-78"/>
              </a:rPr>
              <a:t>و يحق </a:t>
            </a:r>
            <a:r>
              <a:rPr lang="ar-MA" sz="3200" dirty="0" smtClean="0">
                <a:latin typeface="Sakkal Majalla" pitchFamily="2" charset="-78"/>
                <a:cs typeface="Sakkal Majalla" pitchFamily="2" charset="-78"/>
              </a:rPr>
              <a:t>للأعوان المحررين لمحضر الحجز أن </a:t>
            </a:r>
            <a:r>
              <a:rPr lang="ar-DZ" sz="3200" dirty="0" smtClean="0">
                <a:latin typeface="Sakkal Majalla" pitchFamily="2" charset="-78"/>
                <a:cs typeface="Sakkal Majalla" pitchFamily="2" charset="-78"/>
              </a:rPr>
              <a:t>يقوموا بحجز</a:t>
            </a:r>
            <a:r>
              <a:rPr lang="ar-MA" sz="3200" dirty="0" smtClean="0">
                <a:latin typeface="Sakkal Majalla" pitchFamily="2" charset="-78"/>
                <a:cs typeface="Sakkal Majalla" pitchFamily="2" charset="-78"/>
              </a:rPr>
              <a:t>:</a:t>
            </a:r>
            <a:r>
              <a:rPr lang="ar-DZ" sz="3200" dirty="0" smtClean="0">
                <a:latin typeface="Sakkal Majalla" pitchFamily="2" charset="-78"/>
                <a:cs typeface="Sakkal Majalla" pitchFamily="2" charset="-78"/>
              </a:rPr>
              <a:t>                                      </a:t>
            </a:r>
            <a:endParaRPr lang="ar-MA" sz="3200" dirty="0" smtClean="0">
              <a:latin typeface="Sakkal Majalla" pitchFamily="2" charset="-78"/>
              <a:cs typeface="Sakkal Majalla" pitchFamily="2" charset="-78"/>
            </a:endParaRPr>
          </a:p>
          <a:p>
            <a:pPr algn="justLow" rtl="1">
              <a:buFontTx/>
              <a:buChar char="-"/>
            </a:pPr>
            <a:r>
              <a:rPr lang="ar-MA" sz="3200" dirty="0" smtClean="0">
                <a:latin typeface="Sakkal Majalla" pitchFamily="2" charset="-78"/>
                <a:cs typeface="Sakkal Majalla" pitchFamily="2" charset="-78"/>
              </a:rPr>
              <a:t>البضائع </a:t>
            </a:r>
            <a:r>
              <a:rPr lang="ar-DZ" sz="3200" dirty="0" smtClean="0">
                <a:latin typeface="Sakkal Majalla" pitchFamily="2" charset="-78"/>
                <a:cs typeface="Sakkal Majalla" pitchFamily="2" charset="-78"/>
              </a:rPr>
              <a:t>الخاضعة للمصادرة..</a:t>
            </a:r>
            <a:endParaRPr lang="ar-MA" sz="3200" dirty="0" smtClean="0">
              <a:latin typeface="Sakkal Majalla" pitchFamily="2" charset="-78"/>
              <a:cs typeface="Sakkal Majalla" pitchFamily="2" charset="-78"/>
            </a:endParaRPr>
          </a:p>
          <a:p>
            <a:pPr algn="justLow" rtl="1">
              <a:buFontTx/>
              <a:buChar char="-"/>
            </a:pPr>
            <a:r>
              <a:rPr lang="ar-MA" sz="3200" dirty="0" smtClean="0">
                <a:latin typeface="Sakkal Majalla" pitchFamily="2" charset="-78"/>
                <a:cs typeface="Sakkal Majalla" pitchFamily="2" charset="-78"/>
              </a:rPr>
              <a:t>البضائع الأخرى التي بحوزة المخالف كضمان في حدود الغرامات</a:t>
            </a:r>
            <a:r>
              <a:rPr lang="fr-FR" sz="3200" dirty="0" smtClean="0">
                <a:latin typeface="Sakkal Majalla" pitchFamily="2" charset="-78"/>
                <a:cs typeface="Sakkal Majalla" pitchFamily="2" charset="-78"/>
              </a:rPr>
              <a:t>.</a:t>
            </a:r>
            <a:endParaRPr lang="ar-MA" sz="3200" dirty="0" smtClean="0">
              <a:latin typeface="Sakkal Majalla" pitchFamily="2" charset="-78"/>
              <a:cs typeface="Sakkal Majalla" pitchFamily="2" charset="-78"/>
            </a:endParaRPr>
          </a:p>
          <a:p>
            <a:pPr algn="justLow" rtl="1">
              <a:buFontTx/>
              <a:buChar char="-"/>
            </a:pPr>
            <a:r>
              <a:rPr lang="ar-MA" sz="3200" dirty="0" smtClean="0">
                <a:latin typeface="Sakkal Majalla" pitchFamily="2" charset="-78"/>
                <a:cs typeface="Sakkal Majalla" pitchFamily="2" charset="-78"/>
              </a:rPr>
              <a:t>أية وثيقة مرافقة لهذه البضاعة .</a:t>
            </a:r>
            <a:endParaRPr lang="ar-DZ" sz="3200" dirty="0" smtClean="0">
              <a:latin typeface="Sakkal Majalla" pitchFamily="2" charset="-78"/>
              <a:cs typeface="Sakkal Majalla" pitchFamily="2" charset="-78"/>
            </a:endParaRPr>
          </a:p>
        </p:txBody>
      </p:sp>
      <p:pic>
        <p:nvPicPr>
          <p:cNvPr id="11" name="Image 10" descr="siteoff0-76911.png"/>
          <p:cNvPicPr>
            <a:picLocks noChangeAspect="1"/>
          </p:cNvPicPr>
          <p:nvPr/>
        </p:nvPicPr>
        <p:blipFill>
          <a:blip r:embed="rId3"/>
          <a:stretch>
            <a:fillRect/>
          </a:stretch>
        </p:blipFill>
        <p:spPr>
          <a:xfrm>
            <a:off x="0" y="0"/>
            <a:ext cx="1093895" cy="1071570"/>
          </a:xfrm>
          <a:prstGeom prst="rect">
            <a:avLst/>
          </a:prstGeom>
        </p:spPr>
      </p:pic>
      <p:pic>
        <p:nvPicPr>
          <p:cNvPr id="15" name="Image 14" descr="siteoff0-76911.png"/>
          <p:cNvPicPr>
            <a:picLocks noChangeAspect="1"/>
          </p:cNvPicPr>
          <p:nvPr/>
        </p:nvPicPr>
        <p:blipFill>
          <a:blip r:embed="rId3"/>
          <a:stretch>
            <a:fillRect/>
          </a:stretch>
        </p:blipFill>
        <p:spPr>
          <a:xfrm>
            <a:off x="11507680" y="0"/>
            <a:ext cx="1093895" cy="1071570"/>
          </a:xfrm>
          <a:prstGeom prst="rect">
            <a:avLst/>
          </a:prstGeom>
        </p:spPr>
      </p:pic>
    </p:spTree>
    <p:custDataLst>
      <p:tags r:id="rId1"/>
    </p:custDataLst>
  </p:cSld>
  <p:clrMapOvr>
    <a:masterClrMapping/>
  </p:clrMapOvr>
  <p:transition spd="slow" advTm="41668">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393758" y="1973982"/>
            <a:ext cx="11907880" cy="39703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r>
              <a:rPr lang="ar-DZ" sz="2800" dirty="0" smtClean="0">
                <a:latin typeface="Sakkal Majalla" pitchFamily="2" charset="-78"/>
                <a:cs typeface="Sakkal Majalla" pitchFamily="2" charset="-78"/>
              </a:rPr>
              <a:t>       </a:t>
            </a:r>
            <a:r>
              <a:rPr lang="ar-MA" sz="3600" dirty="0" smtClean="0">
                <a:latin typeface="Sakkal Majalla" pitchFamily="2" charset="-78"/>
                <a:cs typeface="Sakkal Majalla" pitchFamily="2" charset="-78"/>
              </a:rPr>
              <a:t>نصت </a:t>
            </a:r>
            <a:r>
              <a:rPr lang="ar-MA" sz="3600" b="1" dirty="0" smtClean="0">
                <a:latin typeface="Sakkal Majalla" pitchFamily="2" charset="-78"/>
                <a:cs typeface="Sakkal Majalla" pitchFamily="2" charset="-78"/>
              </a:rPr>
              <a:t>المادة 242 من قانون الجمارك </a:t>
            </a:r>
            <a:r>
              <a:rPr lang="ar-MA" sz="3600" dirty="0" smtClean="0">
                <a:latin typeface="Sakkal Majalla" pitchFamily="2" charset="-78"/>
                <a:cs typeface="Sakkal Majalla" pitchFamily="2" charset="-78"/>
              </a:rPr>
              <a:t>على أنه ” عند معاينة الجريمة الجمركية يجب توجيه هذه البضائع بما فيها وسائل النقل </a:t>
            </a:r>
            <a:r>
              <a:rPr lang="ar-DZ" sz="3600" dirty="0" smtClean="0">
                <a:latin typeface="Sakkal Majalla" pitchFamily="2" charset="-78"/>
                <a:cs typeface="Sakkal Majalla" pitchFamily="2" charset="-78"/>
              </a:rPr>
              <a:t>،</a:t>
            </a:r>
            <a:r>
              <a:rPr lang="ar-MA" sz="3600" dirty="0" smtClean="0">
                <a:latin typeface="Sakkal Majalla" pitchFamily="2" charset="-78"/>
                <a:cs typeface="Sakkal Majalla" pitchFamily="2" charset="-78"/>
              </a:rPr>
              <a:t>و الوثائق المحجوزة إلى أقرب مركز جمركي من مكان الحجز ، و إيداعها فيه ” حيث تسلم </a:t>
            </a:r>
            <a:r>
              <a:rPr lang="ar-DZ" sz="3600" dirty="0" smtClean="0">
                <a:latin typeface="Sakkal Majalla" pitchFamily="2" charset="-78"/>
                <a:cs typeface="Sakkal Majalla" pitchFamily="2" charset="-78"/>
              </a:rPr>
              <a:t>هذه </a:t>
            </a:r>
            <a:r>
              <a:rPr lang="ar-MA" sz="3600" dirty="0" smtClean="0">
                <a:latin typeface="Sakkal Majalla" pitchFamily="2" charset="-78"/>
                <a:cs typeface="Sakkal Majalla" pitchFamily="2" charset="-78"/>
              </a:rPr>
              <a:t>البضائع</a:t>
            </a:r>
            <a:r>
              <a:rPr lang="ar-DZ" sz="3600" dirty="0" smtClean="0">
                <a:latin typeface="Sakkal Majalla" pitchFamily="2" charset="-78"/>
                <a:cs typeface="Sakkal Majalla" pitchFamily="2" charset="-78"/>
              </a:rPr>
              <a:t> المحجوزة</a:t>
            </a:r>
            <a:r>
              <a:rPr lang="ar-MA" sz="3600" dirty="0" smtClean="0">
                <a:latin typeface="Sakkal Majalla" pitchFamily="2" charset="-78"/>
                <a:cs typeface="Sakkal Majalla" pitchFamily="2" charset="-78"/>
              </a:rPr>
              <a:t> لقابض الجمارك المختص </a:t>
            </a:r>
            <a:r>
              <a:rPr lang="ar-DZ" sz="3600" dirty="0" smtClean="0">
                <a:latin typeface="Sakkal Majalla" pitchFamily="2" charset="-78"/>
                <a:cs typeface="Sakkal Majalla" pitchFamily="2" charset="-78"/>
              </a:rPr>
              <a:t> إقليميا </a:t>
            </a:r>
            <a:r>
              <a:rPr lang="ar-MA" sz="3600" dirty="0" smtClean="0">
                <a:latin typeface="Sakkal Majalla" pitchFamily="2" charset="-78"/>
                <a:cs typeface="Sakkal Majalla" pitchFamily="2" charset="-78"/>
              </a:rPr>
              <a:t>بصفته المودع لديه و المكلف بالمتابعات </a:t>
            </a:r>
            <a:r>
              <a:rPr lang="ar-DZ" sz="3600" dirty="0" smtClean="0">
                <a:latin typeface="Sakkal Majalla" pitchFamily="2" charset="-78"/>
                <a:cs typeface="Sakkal Majalla" pitchFamily="2" charset="-78"/>
              </a:rPr>
              <a:t>،</a:t>
            </a:r>
            <a:r>
              <a:rPr lang="ar-MA" sz="3600" dirty="0" smtClean="0">
                <a:latin typeface="Sakkal Majalla" pitchFamily="2" charset="-78"/>
                <a:cs typeface="Sakkal Majalla" pitchFamily="2" charset="-78"/>
              </a:rPr>
              <a:t>و الذي يؤتمن عل</a:t>
            </a:r>
            <a:r>
              <a:rPr lang="ar-DZ" sz="3600" dirty="0" err="1" smtClean="0">
                <a:latin typeface="Sakkal Majalla" pitchFamily="2" charset="-78"/>
                <a:cs typeface="Sakkal Majalla" pitchFamily="2" charset="-78"/>
              </a:rPr>
              <a:t>يها</a:t>
            </a:r>
            <a:r>
              <a:rPr lang="ar-DZ" sz="3600" dirty="0" smtClean="0">
                <a:latin typeface="Sakkal Majalla" pitchFamily="2" charset="-78"/>
                <a:cs typeface="Sakkal Majalla" pitchFamily="2" charset="-78"/>
              </a:rPr>
              <a:t> </a:t>
            </a:r>
            <a:r>
              <a:rPr lang="ar-MA" sz="3600" dirty="0" smtClean="0">
                <a:latin typeface="Sakkal Majalla" pitchFamily="2" charset="-78"/>
                <a:cs typeface="Sakkal Majalla" pitchFamily="2" charset="-78"/>
              </a:rPr>
              <a:t>طبقا </a:t>
            </a:r>
            <a:r>
              <a:rPr lang="ar-MA" sz="3600" b="1" dirty="0" smtClean="0">
                <a:latin typeface="Sakkal Majalla" pitchFamily="2" charset="-78"/>
                <a:cs typeface="Sakkal Majalla" pitchFamily="2" charset="-78"/>
              </a:rPr>
              <a:t>للمادة 244 من قانون الجمارك  </a:t>
            </a:r>
            <a:r>
              <a:rPr lang="ar-MA" sz="3600" dirty="0" smtClean="0">
                <a:latin typeface="Sakkal Majalla" pitchFamily="2" charset="-78"/>
                <a:cs typeface="Sakkal Majalla" pitchFamily="2" charset="-78"/>
              </a:rPr>
              <a:t>.</a:t>
            </a:r>
          </a:p>
          <a:p>
            <a:pPr algn="justLow" rtl="1"/>
            <a:r>
              <a:rPr lang="fr-FR" sz="3600" dirty="0" smtClean="0">
                <a:latin typeface="Sakkal Majalla" pitchFamily="2" charset="-78"/>
                <a:cs typeface="Sakkal Majalla" pitchFamily="2" charset="-78"/>
              </a:rPr>
              <a:t>    </a:t>
            </a:r>
            <a:r>
              <a:rPr lang="ar-MA" sz="3600" dirty="0" smtClean="0">
                <a:latin typeface="Sakkal Majalla" pitchFamily="2" charset="-78"/>
                <a:cs typeface="Sakkal Majalla" pitchFamily="2" charset="-78"/>
              </a:rPr>
              <a:t>و عندما لا تسمح الظروف </a:t>
            </a:r>
            <a:r>
              <a:rPr lang="ar-MA" sz="3600" dirty="0" err="1" smtClean="0">
                <a:latin typeface="Sakkal Majalla" pitchFamily="2" charset="-78"/>
                <a:cs typeface="Sakkal Majalla" pitchFamily="2" charset="-78"/>
              </a:rPr>
              <a:t>و</a:t>
            </a:r>
            <a:r>
              <a:rPr lang="ar-MA" sz="3600" dirty="0" smtClean="0">
                <a:latin typeface="Sakkal Majalla" pitchFamily="2" charset="-78"/>
                <a:cs typeface="Sakkal Majalla" pitchFamily="2" charset="-78"/>
              </a:rPr>
              <a:t> الأوضاع المحلية بالتوجيه الفوري للبضائع إلى مكتب الجمارك ، </a:t>
            </a:r>
            <a:r>
              <a:rPr lang="ar-DZ" sz="3600" dirty="0" smtClean="0">
                <a:latin typeface="Sakkal Majalla" pitchFamily="2" charset="-78"/>
                <a:cs typeface="Sakkal Majalla" pitchFamily="2" charset="-78"/>
              </a:rPr>
              <a:t>فإنه </a:t>
            </a:r>
            <a:r>
              <a:rPr lang="ar-MA" sz="3600" dirty="0" smtClean="0">
                <a:latin typeface="Sakkal Majalla" pitchFamily="2" charset="-78"/>
                <a:cs typeface="Sakkal Majalla" pitchFamily="2" charset="-78"/>
              </a:rPr>
              <a:t>يمكن وضع هذه البضائع تحت حراسة المخالف أو الغير إما في أماكن الحجز نفسها ، </a:t>
            </a:r>
            <a:r>
              <a:rPr lang="ar-MA" sz="3600" dirty="0" err="1" smtClean="0">
                <a:latin typeface="Sakkal Majalla" pitchFamily="2" charset="-78"/>
                <a:cs typeface="Sakkal Majalla" pitchFamily="2" charset="-78"/>
              </a:rPr>
              <a:t>و</a:t>
            </a:r>
            <a:r>
              <a:rPr lang="ar-MA" sz="3600" dirty="0" smtClean="0">
                <a:latin typeface="Sakkal Majalla" pitchFamily="2" charset="-78"/>
                <a:cs typeface="Sakkal Majalla" pitchFamily="2" charset="-78"/>
              </a:rPr>
              <a:t> إما جهة أخرى حسب نص </a:t>
            </a:r>
            <a:r>
              <a:rPr lang="ar-MA" sz="3600" b="1" dirty="0" smtClean="0">
                <a:latin typeface="Sakkal Majalla" pitchFamily="2" charset="-78"/>
                <a:cs typeface="Sakkal Majalla" pitchFamily="2" charset="-78"/>
              </a:rPr>
              <a:t>المادة 243 </a:t>
            </a:r>
            <a:r>
              <a:rPr lang="ar-MA" sz="3600" b="1" dirty="0" err="1" smtClean="0">
                <a:latin typeface="Sakkal Majalla" pitchFamily="2" charset="-78"/>
                <a:cs typeface="Sakkal Majalla" pitchFamily="2" charset="-78"/>
              </a:rPr>
              <a:t>و</a:t>
            </a:r>
            <a:r>
              <a:rPr lang="ar-MA" sz="3600" b="1" dirty="0" smtClean="0">
                <a:latin typeface="Sakkal Majalla" pitchFamily="2" charset="-78"/>
                <a:cs typeface="Sakkal Majalla" pitchFamily="2" charset="-78"/>
              </a:rPr>
              <a:t> 248 من قانون الجمارك </a:t>
            </a:r>
            <a:r>
              <a:rPr lang="ar-DZ" sz="3600" dirty="0" smtClean="0">
                <a:latin typeface="Sakkal Majalla" pitchFamily="2" charset="-78"/>
                <a:cs typeface="Sakkal Majalla" pitchFamily="2" charset="-78"/>
              </a:rPr>
              <a:t>.</a:t>
            </a:r>
            <a:endParaRPr lang="ar-MA" sz="3200" dirty="0" smtClean="0">
              <a:latin typeface="Sakkal Majalla" pitchFamily="2" charset="-78"/>
              <a:cs typeface="Sakkal Majalla" pitchFamily="2" charset="-78"/>
            </a:endParaRPr>
          </a:p>
        </p:txBody>
      </p:sp>
      <p:sp>
        <p:nvSpPr>
          <p:cNvPr id="32" name="ZoneTexte 31"/>
          <p:cNvSpPr txBox="1"/>
          <p:nvPr/>
        </p:nvSpPr>
        <p:spPr>
          <a:xfrm>
            <a:off x="2756569" y="500042"/>
            <a:ext cx="6891535"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rtlCol="0" anchor="b">
            <a:spAutoFit/>
          </a:bodyPr>
          <a:lstStyle/>
          <a:p>
            <a:pPr marL="571500" indent="-571500" algn="ctr" rtl="1"/>
            <a:r>
              <a:rPr lang="ar-MA" sz="2800" b="1" dirty="0" smtClean="0">
                <a:solidFill>
                  <a:schemeClr val="bg1"/>
                </a:solidFill>
                <a:latin typeface="Sakkal Majalla" pitchFamily="2" charset="-78"/>
                <a:cs typeface="Sakkal Majalla" pitchFamily="2" charset="-78"/>
              </a:rPr>
              <a:t>الوجهة القانونية للبضائع المحجوزة</a:t>
            </a:r>
            <a:endParaRPr lang="fr-FR" sz="2800" b="1" dirty="0">
              <a:solidFill>
                <a:schemeClr val="bg1"/>
              </a:solidFill>
              <a:latin typeface="Sakkal Majalla" pitchFamily="2" charset="-78"/>
              <a:cs typeface="Sakkal Majalla" pitchFamily="2" charset="-78"/>
            </a:endParaRPr>
          </a:p>
        </p:txBody>
      </p:sp>
      <p:pic>
        <p:nvPicPr>
          <p:cNvPr id="6" name="Image 5" descr="siteoff0-76911.png"/>
          <p:cNvPicPr>
            <a:picLocks noChangeAspect="1"/>
          </p:cNvPicPr>
          <p:nvPr/>
        </p:nvPicPr>
        <p:blipFill>
          <a:blip r:embed="rId4"/>
          <a:stretch>
            <a:fillRect/>
          </a:stretch>
        </p:blipFill>
        <p:spPr>
          <a:xfrm>
            <a:off x="0" y="0"/>
            <a:ext cx="1093895" cy="1071570"/>
          </a:xfrm>
          <a:prstGeom prst="rect">
            <a:avLst/>
          </a:prstGeom>
        </p:spPr>
      </p:pic>
      <p:pic>
        <p:nvPicPr>
          <p:cNvPr id="7" name="Image 6" descr="siteoff0-76911.png"/>
          <p:cNvPicPr>
            <a:picLocks noChangeAspect="1"/>
          </p:cNvPicPr>
          <p:nvPr/>
        </p:nvPicPr>
        <p:blipFill>
          <a:blip r:embed="rId4"/>
          <a:stretch>
            <a:fillRect/>
          </a:stretch>
        </p:blipFill>
        <p:spPr>
          <a:xfrm>
            <a:off x="11507680" y="0"/>
            <a:ext cx="1093895" cy="1071570"/>
          </a:xfrm>
          <a:prstGeom prst="rect">
            <a:avLst/>
          </a:prstGeom>
        </p:spPr>
      </p:pic>
    </p:spTree>
    <p:custDataLst>
      <p:tags r:id="rId1"/>
    </p:custDataLst>
    <p:extLst>
      <p:ext uri="{BB962C8B-B14F-4D97-AF65-F5344CB8AC3E}">
        <p14:creationId xmlns:p14="http://schemas.microsoft.com/office/powerpoint/2010/main" val="2637578938"/>
      </p:ext>
    </p:extLst>
  </p:cSld>
  <p:clrMapOvr>
    <a:masterClrMapping/>
  </p:clrMapOvr>
  <p:transition spd="slow" advTm="4147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385" decel="100000"/>
                                        <p:tgtEl>
                                          <p:spTgt spid="29"/>
                                        </p:tgtEl>
                                      </p:cBhvr>
                                    </p:animEffect>
                                    <p:animScale>
                                      <p:cBhvr>
                                        <p:cTn id="8" dur="385" decel="100000"/>
                                        <p:tgtEl>
                                          <p:spTgt spid="29"/>
                                        </p:tgtEl>
                                      </p:cBhvr>
                                      <p:from x="10000" y="10000"/>
                                      <p:to x="200000" y="450000"/>
                                    </p:animScale>
                                    <p:animScale>
                                      <p:cBhvr>
                                        <p:cTn id="9" dur="615" accel="100000" fill="hold">
                                          <p:stCondLst>
                                            <p:cond delay="385"/>
                                          </p:stCondLst>
                                        </p:cTn>
                                        <p:tgtEl>
                                          <p:spTgt spid="29"/>
                                        </p:tgtEl>
                                      </p:cBhvr>
                                      <p:from x="200000" y="450000"/>
                                      <p:to x="100000" y="100000"/>
                                    </p:animScale>
                                    <p:set>
                                      <p:cBhvr>
                                        <p:cTn id="10" dur="385" fill="hold"/>
                                        <p:tgtEl>
                                          <p:spTgt spid="29"/>
                                        </p:tgtEl>
                                        <p:attrNameLst>
                                          <p:attrName>ppt_x</p:attrName>
                                        </p:attrNameLst>
                                      </p:cBhvr>
                                      <p:to>
                                        <p:strVal val="(0.5)"/>
                                      </p:to>
                                    </p:set>
                                    <p:anim from="(0.5)" to="(#ppt_x)" calcmode="lin" valueType="num">
                                      <p:cBhvr>
                                        <p:cTn id="11" dur="615" accel="100000" fill="hold">
                                          <p:stCondLst>
                                            <p:cond delay="385"/>
                                          </p:stCondLst>
                                        </p:cTn>
                                        <p:tgtEl>
                                          <p:spTgt spid="29"/>
                                        </p:tgtEl>
                                        <p:attrNameLst>
                                          <p:attrName>ppt_x</p:attrName>
                                        </p:attrNameLst>
                                      </p:cBhvr>
                                    </p:anim>
                                    <p:set>
                                      <p:cBhvr>
                                        <p:cTn id="12" dur="385" fill="hold"/>
                                        <p:tgtEl>
                                          <p:spTgt spid="29"/>
                                        </p:tgtEl>
                                        <p:attrNameLst>
                                          <p:attrName>ppt_y</p:attrName>
                                        </p:attrNameLst>
                                      </p:cBhvr>
                                      <p:to>
                                        <p:strVal val="(#ppt_y+0.4)"/>
                                      </p:to>
                                    </p:set>
                                    <p:anim from="(#ppt_y+0.4)" to="(#ppt_y)" calcmode="lin" valueType="num">
                                      <p:cBhvr>
                                        <p:cTn id="13" dur="615" accel="100000" fill="hold">
                                          <p:stCondLst>
                                            <p:cond delay="385"/>
                                          </p:stCondLst>
                                        </p:cTn>
                                        <p:tgtEl>
                                          <p:spTgt spid="2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855021" y="285728"/>
            <a:ext cx="6891535"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path path="circle">
              <a:fillToRect l="50000" t="130000" r="50000" b="-30000"/>
            </a:path>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buClr>
                <a:srgbClr val="FF0000"/>
              </a:buClr>
              <a:buSzPct val="100000"/>
              <a:tabLst>
                <a:tab pos="609600" algn="l"/>
              </a:tabLst>
            </a:pPr>
            <a:r>
              <a:rPr lang="ar-MA" sz="2800" b="1" dirty="0" smtClean="0">
                <a:latin typeface="Sakkal Majalla" pitchFamily="2" charset="-78"/>
                <a:cs typeface="Sakkal Majalla" pitchFamily="2" charset="-78"/>
              </a:rPr>
              <a:t>متابعة الجرائم </a:t>
            </a:r>
            <a:r>
              <a:rPr lang="ar-DZ" sz="2800" b="1" dirty="0" smtClean="0">
                <a:latin typeface="Sakkal Majalla" pitchFamily="2" charset="-78"/>
                <a:cs typeface="Sakkal Majalla" pitchFamily="2" charset="-78"/>
              </a:rPr>
              <a:t>المتعلقة بالبضائع المحجوزة </a:t>
            </a:r>
            <a:endParaRPr lang="ar-SA" sz="2800" b="1" dirty="0">
              <a:latin typeface="Sakkal Majalla" pitchFamily="2" charset="-78"/>
              <a:cs typeface="Sakkal Majalla" pitchFamily="2" charset="-78"/>
            </a:endParaRPr>
          </a:p>
        </p:txBody>
      </p:sp>
      <p:sp>
        <p:nvSpPr>
          <p:cNvPr id="6" name="Rectangle 7"/>
          <p:cNvSpPr>
            <a:spLocks noChangeArrowheads="1"/>
          </p:cNvSpPr>
          <p:nvPr/>
        </p:nvSpPr>
        <p:spPr bwMode="auto">
          <a:xfrm>
            <a:off x="295307" y="1571682"/>
            <a:ext cx="12109411" cy="45089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876300" algn="l"/>
              </a:tabLst>
            </a:pPr>
            <a:r>
              <a:rPr lang="ar-DZ" sz="3200" dirty="0" smtClean="0">
                <a:latin typeface="Sakkal Majalla" pitchFamily="2" charset="-78"/>
                <a:cs typeface="Sakkal Majalla" pitchFamily="2" charset="-78"/>
              </a:rPr>
              <a:t>بعد تسليم البضاعة المحجوزة لقابض الجمارك المكلف بالمتابعات</a:t>
            </a:r>
            <a:r>
              <a:rPr lang="ar-MA" sz="3200" dirty="0" smtClean="0">
                <a:latin typeface="Sakkal Majalla" pitchFamily="2" charset="-78"/>
                <a:cs typeface="Sakkal Majalla" pitchFamily="2" charset="-78"/>
              </a:rPr>
              <a:t>.</a:t>
            </a:r>
            <a:r>
              <a:rPr lang="ar-DZ" sz="3200" dirty="0" smtClean="0">
                <a:latin typeface="Sakkal Majalla" pitchFamily="2" charset="-78"/>
                <a:cs typeface="Sakkal Majalla" pitchFamily="2" charset="-78"/>
              </a:rPr>
              <a:t> يقوم بإيداع شكوى و متابعة المتهمين إلى غاية صدور أحكام قضائية لتحصيل الغرامات المستحقة و التنفيذ على البضائع المصادرة.</a:t>
            </a:r>
            <a:r>
              <a:rPr lang="ar-MA" sz="3200" dirty="0" smtClean="0">
                <a:latin typeface="Sakkal Majalla" pitchFamily="2" charset="-78"/>
                <a:cs typeface="Sakkal Majalla" pitchFamily="2" charset="-78"/>
              </a:rPr>
              <a:t> </a:t>
            </a:r>
            <a:r>
              <a:rPr lang="ar-DZ" sz="3200" dirty="0" smtClean="0">
                <a:latin typeface="Sakkal Majalla" pitchFamily="2" charset="-78"/>
                <a:cs typeface="Sakkal Majalla" pitchFamily="2" charset="-78"/>
              </a:rPr>
              <a:t>و حسب </a:t>
            </a:r>
            <a:r>
              <a:rPr lang="ar-DZ" sz="3100" b="1" dirty="0" smtClean="0">
                <a:latin typeface="Sakkal Majalla" pitchFamily="2" charset="-78"/>
                <a:cs typeface="Sakkal Majalla" pitchFamily="2" charset="-78"/>
              </a:rPr>
              <a:t>المادة 259 من قانون الجمارك </a:t>
            </a:r>
            <a:r>
              <a:rPr lang="ar-MA" sz="3100" b="1" dirty="0" smtClean="0">
                <a:latin typeface="Sakkal Majalla" pitchFamily="2" charset="-78"/>
                <a:cs typeface="Sakkal Majalla" pitchFamily="2" charset="-78"/>
              </a:rPr>
              <a:t>و لقمع الجرائم الجمركية </a:t>
            </a:r>
            <a:r>
              <a:rPr lang="ar-MA" sz="3100" dirty="0" smtClean="0">
                <a:latin typeface="Sakkal Majalla" pitchFamily="2" charset="-78"/>
                <a:cs typeface="Sakkal Majalla" pitchFamily="2" charset="-78"/>
              </a:rPr>
              <a:t>:</a:t>
            </a:r>
            <a:endParaRPr lang="ar-DZ" sz="3100" dirty="0" smtClean="0">
              <a:latin typeface="Sakkal Majalla" pitchFamily="2" charset="-78"/>
              <a:cs typeface="Sakkal Majalla" pitchFamily="2" charset="-78"/>
            </a:endParaRPr>
          </a:p>
          <a:p>
            <a:pPr algn="justLow" rtl="1">
              <a:buClr>
                <a:srgbClr val="FF0000"/>
              </a:buClr>
              <a:buSzPct val="100000"/>
              <a:tabLst>
                <a:tab pos="876300" algn="l"/>
              </a:tabLst>
            </a:pPr>
            <a:r>
              <a:rPr lang="ar-MA" sz="3200" dirty="0" smtClean="0">
                <a:latin typeface="Sakkal Majalla" pitchFamily="2" charset="-78"/>
                <a:cs typeface="Sakkal Majalla" pitchFamily="2" charset="-78"/>
              </a:rPr>
              <a:t>- تمارس النيابة العامة الدعوى العمومية لتطبيق العقوبات .</a:t>
            </a:r>
          </a:p>
          <a:p>
            <a:pPr algn="justLow" rtl="1">
              <a:buClr>
                <a:srgbClr val="FF0000"/>
              </a:buClr>
              <a:buSzPct val="100000"/>
              <a:tabLst>
                <a:tab pos="876300" algn="l"/>
              </a:tabLst>
            </a:pPr>
            <a:r>
              <a:rPr lang="ar-DZ" sz="3200" dirty="0" smtClean="0">
                <a:latin typeface="Sakkal Majalla" pitchFamily="2" charset="-78"/>
                <a:cs typeface="Sakkal Majalla" pitchFamily="2" charset="-78"/>
              </a:rPr>
              <a:t>- </a:t>
            </a:r>
            <a:r>
              <a:rPr lang="ar-MA" sz="3200" dirty="0" smtClean="0">
                <a:latin typeface="Sakkal Majalla" pitchFamily="2" charset="-78"/>
                <a:cs typeface="Sakkal Majalla" pitchFamily="2" charset="-78"/>
              </a:rPr>
              <a:t>تمارس إدارة الجمارك الدعوى </a:t>
            </a:r>
            <a:r>
              <a:rPr lang="ar-MA" sz="3200" dirty="0" err="1" smtClean="0">
                <a:latin typeface="Sakkal Majalla" pitchFamily="2" charset="-78"/>
                <a:cs typeface="Sakkal Majalla" pitchFamily="2" charset="-78"/>
              </a:rPr>
              <a:t>الجبائية</a:t>
            </a:r>
            <a:r>
              <a:rPr lang="ar-MA" sz="3200" dirty="0" smtClean="0">
                <a:latin typeface="Sakkal Majalla" pitchFamily="2" charset="-78"/>
                <a:cs typeface="Sakkal Majalla" pitchFamily="2" charset="-78"/>
              </a:rPr>
              <a:t> لتطبيق الجزاءات </a:t>
            </a:r>
            <a:r>
              <a:rPr lang="ar-MA" sz="3200" dirty="0" err="1" smtClean="0">
                <a:latin typeface="Sakkal Majalla" pitchFamily="2" charset="-78"/>
                <a:cs typeface="Sakkal Majalla" pitchFamily="2" charset="-78"/>
              </a:rPr>
              <a:t>الجبائية</a:t>
            </a:r>
            <a:r>
              <a:rPr lang="ar-MA" sz="3200" dirty="0" smtClean="0">
                <a:latin typeface="Sakkal Majalla" pitchFamily="2" charset="-78"/>
                <a:cs typeface="Sakkal Majalla" pitchFamily="2" charset="-78"/>
              </a:rPr>
              <a:t>،</a:t>
            </a:r>
            <a:r>
              <a:rPr lang="ar-DZ" sz="3200" dirty="0" smtClean="0">
                <a:latin typeface="Sakkal Majalla" pitchFamily="2" charset="-78"/>
                <a:cs typeface="Sakkal Majalla" pitchFamily="2" charset="-78"/>
              </a:rPr>
              <a:t> </a:t>
            </a:r>
            <a:r>
              <a:rPr lang="ar-MA" sz="3200" dirty="0" smtClean="0">
                <a:latin typeface="Sakkal Majalla" pitchFamily="2" charset="-78"/>
                <a:cs typeface="Sakkal Majalla" pitchFamily="2" charset="-78"/>
              </a:rPr>
              <a:t>و يجوز للنيابة العامة أن تمارس الدعوى </a:t>
            </a:r>
            <a:r>
              <a:rPr lang="ar-MA" sz="3200" dirty="0" err="1" smtClean="0">
                <a:latin typeface="Sakkal Majalla" pitchFamily="2" charset="-78"/>
                <a:cs typeface="Sakkal Majalla" pitchFamily="2" charset="-78"/>
              </a:rPr>
              <a:t>الجبائية</a:t>
            </a:r>
            <a:r>
              <a:rPr lang="ar-MA" sz="3200" dirty="0" smtClean="0">
                <a:latin typeface="Sakkal Majalla" pitchFamily="2" charset="-78"/>
                <a:cs typeface="Sakkal Majalla" pitchFamily="2" charset="-78"/>
              </a:rPr>
              <a:t> بالتبعية للدعوى العمومية</a:t>
            </a:r>
            <a:r>
              <a:rPr lang="ar-DZ" sz="3200" dirty="0" smtClean="0">
                <a:latin typeface="Sakkal Majalla" pitchFamily="2" charset="-78"/>
                <a:cs typeface="Sakkal Majalla" pitchFamily="2" charset="-78"/>
              </a:rPr>
              <a:t>.</a:t>
            </a:r>
            <a:r>
              <a:rPr lang="ar-MA" sz="3200" dirty="0" smtClean="0">
                <a:latin typeface="Sakkal Majalla" pitchFamily="2" charset="-78"/>
                <a:cs typeface="Sakkal Majalla" pitchFamily="2" charset="-78"/>
              </a:rPr>
              <a:t> </a:t>
            </a:r>
          </a:p>
          <a:p>
            <a:pPr algn="justLow" rtl="1">
              <a:buClr>
                <a:srgbClr val="FF0000"/>
              </a:buClr>
              <a:buSzPct val="100000"/>
              <a:tabLst>
                <a:tab pos="876300" algn="l"/>
              </a:tabLst>
            </a:pPr>
            <a:r>
              <a:rPr lang="ar-DZ" sz="3200" dirty="0" smtClean="0">
                <a:latin typeface="Sakkal Majalla" pitchFamily="2" charset="-78"/>
                <a:cs typeface="Sakkal Majalla" pitchFamily="2" charset="-78"/>
              </a:rPr>
              <a:t> و </a:t>
            </a:r>
            <a:r>
              <a:rPr lang="ar-MA" sz="3200" dirty="0" smtClean="0">
                <a:latin typeface="Sakkal Majalla" pitchFamily="2" charset="-78"/>
                <a:cs typeface="Sakkal Majalla" pitchFamily="2" charset="-78"/>
              </a:rPr>
              <a:t>تكون إدارة الجمارك طرفا تلقائيا في جميع الدعاوي التي تحركها النيابة العامة و لصالحها.</a:t>
            </a:r>
            <a:r>
              <a:rPr lang="ar-DZ" sz="3200" dirty="0" smtClean="0">
                <a:latin typeface="Sakkal Majalla" pitchFamily="2" charset="-78"/>
                <a:cs typeface="Sakkal Majalla" pitchFamily="2" charset="-78"/>
              </a:rPr>
              <a:t>  </a:t>
            </a:r>
            <a:r>
              <a:rPr lang="ar-MA" sz="3200" b="1" dirty="0" smtClean="0">
                <a:latin typeface="Sakkal Majalla" pitchFamily="2" charset="-78"/>
                <a:cs typeface="Sakkal Majalla" pitchFamily="2" charset="-78"/>
              </a:rPr>
              <a:t>حيث</a:t>
            </a:r>
            <a:r>
              <a:rPr lang="ar-DZ" sz="3200" b="1" dirty="0" smtClean="0">
                <a:latin typeface="Sakkal Majalla" pitchFamily="2" charset="-78"/>
                <a:cs typeface="Sakkal Majalla" pitchFamily="2" charset="-78"/>
              </a:rPr>
              <a:t> </a:t>
            </a:r>
            <a:r>
              <a:rPr lang="ar-MA" sz="3200" b="1" dirty="0" smtClean="0">
                <a:latin typeface="Sakkal Majalla" pitchFamily="2" charset="-78"/>
                <a:cs typeface="Sakkal Majalla" pitchFamily="2" charset="-78"/>
              </a:rPr>
              <a:t>نص</a:t>
            </a:r>
            <a:r>
              <a:rPr lang="ar-DZ" sz="3200" b="1" dirty="0" smtClean="0">
                <a:latin typeface="Sakkal Majalla" pitchFamily="2" charset="-78"/>
                <a:cs typeface="Sakkal Majalla" pitchFamily="2" charset="-78"/>
              </a:rPr>
              <a:t>ت</a:t>
            </a:r>
            <a:r>
              <a:rPr lang="ar-MA" sz="3200" b="1" dirty="0" smtClean="0">
                <a:latin typeface="Sakkal Majalla" pitchFamily="2" charset="-78"/>
                <a:cs typeface="Sakkal Majalla" pitchFamily="2" charset="-78"/>
              </a:rPr>
              <a:t> </a:t>
            </a:r>
            <a:r>
              <a:rPr lang="ar-MA" sz="3200" b="1" dirty="0">
                <a:latin typeface="Sakkal Majalla" pitchFamily="2" charset="-78"/>
                <a:cs typeface="Sakkal Majalla" pitchFamily="2" charset="-78"/>
              </a:rPr>
              <a:t>المادة 240 مكرر 1 من قانون الجمارك </a:t>
            </a:r>
            <a:r>
              <a:rPr lang="ar-DZ" sz="3200" dirty="0" smtClean="0">
                <a:latin typeface="Sakkal Majalla" pitchFamily="2" charset="-78"/>
                <a:cs typeface="Sakkal Majalla" pitchFamily="2" charset="-78"/>
              </a:rPr>
              <a:t>أنه </a:t>
            </a:r>
            <a:r>
              <a:rPr lang="ar-MA" sz="3200" dirty="0" smtClean="0">
                <a:latin typeface="Sakkal Majalla" pitchFamily="2" charset="-78"/>
                <a:cs typeface="Sakkal Majalla" pitchFamily="2" charset="-78"/>
              </a:rPr>
              <a:t>تطبق </a:t>
            </a:r>
            <a:r>
              <a:rPr lang="ar-MA" sz="3200" dirty="0">
                <a:latin typeface="Sakkal Majalla" pitchFamily="2" charset="-78"/>
                <a:cs typeface="Sakkal Majalla" pitchFamily="2" charset="-78"/>
              </a:rPr>
              <a:t>المصادرة على البضائع محل الغش و البضائع التي تخفي الغش ،مهما كان حائزها ، حتى إن كانت ملكا للغير أجنبي عن الغش أو غير معروف </a:t>
            </a:r>
            <a:r>
              <a:rPr lang="ar-DZ" sz="3200" dirty="0" smtClean="0">
                <a:latin typeface="Sakkal Majalla" pitchFamily="2" charset="-78"/>
                <a:cs typeface="Sakkal Majalla" pitchFamily="2" charset="-78"/>
              </a:rPr>
              <a:t>.</a:t>
            </a:r>
            <a:endParaRPr lang="ar-MA" sz="3200" dirty="0">
              <a:latin typeface="Sakkal Majalla" pitchFamily="2" charset="-78"/>
              <a:cs typeface="Sakkal Majalla" pitchFamily="2" charset="-78"/>
            </a:endParaRPr>
          </a:p>
        </p:txBody>
      </p:sp>
      <p:pic>
        <p:nvPicPr>
          <p:cNvPr id="5" name="Image 4" descr="siteoff0-76911.png"/>
          <p:cNvPicPr>
            <a:picLocks noChangeAspect="1"/>
          </p:cNvPicPr>
          <p:nvPr/>
        </p:nvPicPr>
        <p:blipFill>
          <a:blip r:embed="rId4"/>
          <a:stretch>
            <a:fillRect/>
          </a:stretch>
        </p:blipFill>
        <p:spPr>
          <a:xfrm>
            <a:off x="0" y="0"/>
            <a:ext cx="1093895" cy="1071570"/>
          </a:xfrm>
          <a:prstGeom prst="rect">
            <a:avLst/>
          </a:prstGeom>
        </p:spPr>
      </p:pic>
      <p:pic>
        <p:nvPicPr>
          <p:cNvPr id="7" name="Image 6" descr="siteoff0-76911.png"/>
          <p:cNvPicPr>
            <a:picLocks noChangeAspect="1"/>
          </p:cNvPicPr>
          <p:nvPr/>
        </p:nvPicPr>
        <p:blipFill>
          <a:blip r:embed="rId4"/>
          <a:stretch>
            <a:fillRect/>
          </a:stretch>
        </p:blipFill>
        <p:spPr>
          <a:xfrm>
            <a:off x="11507680" y="0"/>
            <a:ext cx="1093895" cy="1071570"/>
          </a:xfrm>
          <a:prstGeom prst="rect">
            <a:avLst/>
          </a:prstGeom>
        </p:spPr>
      </p:pic>
    </p:spTree>
    <p:custDataLst>
      <p:tags r:id="rId1"/>
    </p:custDataLst>
    <p:extLst>
      <p:ext uri="{BB962C8B-B14F-4D97-AF65-F5344CB8AC3E}">
        <p14:creationId xmlns:p14="http://schemas.microsoft.com/office/powerpoint/2010/main" val="1262806878"/>
      </p:ext>
    </p:extLst>
  </p:cSld>
  <p:clrMapOvr>
    <a:masterClrMapping/>
  </p:clrMapOvr>
  <p:transition spd="slow" advTm="560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ppt_w</p:attrName>
                                        </p:attrNameLst>
                                      </p:cBhvr>
                                      <p:tavLst>
                                        <p:tav tm="0" fmla="#ppt_w*sin(2.5*pi*$)">
                                          <p:val>
                                            <p:fltVal val="0"/>
                                          </p:val>
                                        </p:tav>
                                        <p:tav tm="100000">
                                          <p:val>
                                            <p:fltVal val="1"/>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95307" y="2056456"/>
            <a:ext cx="12109411" cy="35394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M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          </a:t>
            </a:r>
            <a:r>
              <a:rPr lang="ar-DZ" sz="3200" dirty="0">
                <a:latin typeface="Sakkal Majalla" pitchFamily="2" charset="-78"/>
                <a:cs typeface="Sakkal Majalla" pitchFamily="2" charset="-78"/>
              </a:rPr>
              <a:t>حفاظا على حقوق الخزينة العمومية  و حقوق الغير مالكي البضائع المحجوزة يتم </a:t>
            </a:r>
            <a:r>
              <a:rPr lang="ar-MA" sz="3200" dirty="0" smtClean="0">
                <a:latin typeface="Sakkal Majalla" pitchFamily="2" charset="-78"/>
                <a:cs typeface="Sakkal Majalla" pitchFamily="2" charset="-78"/>
              </a:rPr>
              <a:t>تصفية </a:t>
            </a:r>
            <a:r>
              <a:rPr lang="ar-DZ" sz="3200" dirty="0" smtClean="0">
                <a:latin typeface="Sakkal Majalla" pitchFamily="2" charset="-78"/>
                <a:cs typeface="Sakkal Majalla" pitchFamily="2" charset="-78"/>
              </a:rPr>
              <a:t>البضائع المحجوزة الموجودة في المخازن الجمركية  و قبل صدور أحكام قضائية نهائية فيها </a:t>
            </a:r>
            <a:r>
              <a:rPr lang="ar-MA" sz="3200" dirty="0" smtClean="0">
                <a:latin typeface="Sakkal Majalla" pitchFamily="2" charset="-78"/>
                <a:cs typeface="Sakkal Majalla" pitchFamily="2" charset="-78"/>
              </a:rPr>
              <a:t>وفقا للتشريع و التنظيم المعمول بهما</a:t>
            </a:r>
            <a:r>
              <a:rPr lang="ar-DZ" sz="3200" dirty="0">
                <a:latin typeface="Sakkal Majalla" pitchFamily="2" charset="-78"/>
                <a:cs typeface="Sakkal Majalla" pitchFamily="2" charset="-78"/>
              </a:rPr>
              <a:t> </a:t>
            </a:r>
            <a:r>
              <a:rPr lang="ar-DZ" sz="3200" dirty="0" smtClean="0">
                <a:latin typeface="Sakkal Majalla" pitchFamily="2" charset="-78"/>
                <a:cs typeface="Sakkal Majalla" pitchFamily="2" charset="-78"/>
              </a:rPr>
              <a:t>و تكون بإحدى الطرق .</a:t>
            </a:r>
          </a:p>
          <a:p>
            <a:pPr algn="justLow" rtl="1">
              <a:buClr>
                <a:srgbClr val="FF0000"/>
              </a:buClr>
              <a:buSzPct val="100000"/>
              <a:tabLst>
                <a:tab pos="609600" algn="l"/>
              </a:tabLst>
            </a:pPr>
            <a:r>
              <a:rPr lang="ar-DZ" sz="3200" dirty="0" smtClean="0">
                <a:latin typeface="Sakkal Majalla" pitchFamily="2" charset="-78"/>
                <a:cs typeface="Sakkal Majalla" pitchFamily="2" charset="-78"/>
              </a:rPr>
              <a:t> 1</a:t>
            </a:r>
            <a:r>
              <a:rPr lang="ar-MA" sz="3200" dirty="0" smtClean="0">
                <a:latin typeface="Sakkal Majalla" pitchFamily="2" charset="-78"/>
                <a:cs typeface="Sakkal Majalla" pitchFamily="2" charset="-78"/>
              </a:rPr>
              <a:t>- </a:t>
            </a:r>
            <a:r>
              <a:rPr lang="ar-MA" sz="3200" b="1" u="sng" dirty="0" smtClean="0">
                <a:latin typeface="Sakkal Majalla" pitchFamily="2" charset="-78"/>
                <a:cs typeface="Sakkal Majalla" pitchFamily="2" charset="-78"/>
              </a:rPr>
              <a:t>عن طريق البيع بالمزاد العلني</a:t>
            </a:r>
            <a:r>
              <a:rPr lang="ar-DZ" sz="3200" b="1" u="sng" dirty="0" smtClean="0">
                <a:latin typeface="Sakkal Majalla" pitchFamily="2" charset="-78"/>
                <a:cs typeface="Sakkal Majalla" pitchFamily="2" charset="-78"/>
              </a:rPr>
              <a:t> </a:t>
            </a:r>
            <a:r>
              <a:rPr lang="ar-MA" sz="3200" b="1" u="sng" dirty="0" smtClean="0">
                <a:latin typeface="Sakkal Majalla" pitchFamily="2" charset="-78"/>
                <a:cs typeface="Sakkal Majalla" pitchFamily="2" charset="-78"/>
              </a:rPr>
              <a:t>:</a:t>
            </a:r>
          </a:p>
          <a:p>
            <a:pPr algn="justLow" rtl="1">
              <a:buClr>
                <a:srgbClr val="FF0000"/>
              </a:buClr>
              <a:buSzPct val="100000"/>
              <a:tabLst>
                <a:tab pos="609600" algn="l"/>
              </a:tabLst>
            </a:pPr>
            <a:r>
              <a:rPr lang="ar-MA" sz="3200" dirty="0" smtClean="0">
                <a:latin typeface="Sakkal Majalla" pitchFamily="2" charset="-78"/>
                <a:cs typeface="Sakkal Majalla" pitchFamily="2" charset="-78"/>
              </a:rPr>
              <a:t>        يتم التصرف في البضائع </a:t>
            </a:r>
            <a:r>
              <a:rPr lang="ar-DZ" sz="3200" dirty="0" smtClean="0">
                <a:latin typeface="Sakkal Majalla" pitchFamily="2" charset="-78"/>
                <a:cs typeface="Sakkal Majalla" pitchFamily="2" charset="-78"/>
              </a:rPr>
              <a:t>المصادرة و المحجوزة  </a:t>
            </a:r>
            <a:r>
              <a:rPr lang="ar-MA" sz="3200" dirty="0" smtClean="0">
                <a:latin typeface="Sakkal Majalla" pitchFamily="2" charset="-78"/>
                <a:cs typeface="Sakkal Majalla" pitchFamily="2" charset="-78"/>
              </a:rPr>
              <a:t>الصالحة </a:t>
            </a:r>
            <a:r>
              <a:rPr lang="ar-MA" sz="3200" dirty="0" err="1" smtClean="0">
                <a:latin typeface="Sakkal Majalla" pitchFamily="2" charset="-78"/>
                <a:cs typeface="Sakkal Majalla" pitchFamily="2" charset="-78"/>
              </a:rPr>
              <a:t>للإستهلاك</a:t>
            </a:r>
            <a:r>
              <a:rPr lang="ar-MA" sz="3200" dirty="0" smtClean="0">
                <a:latin typeface="Sakkal Majalla" pitchFamily="2" charset="-78"/>
                <a:cs typeface="Sakkal Majalla" pitchFamily="2" charset="-78"/>
              </a:rPr>
              <a:t> و </a:t>
            </a:r>
            <a:r>
              <a:rPr lang="ar-DZ" sz="3200" dirty="0" smtClean="0">
                <a:latin typeface="Sakkal Majalla" pitchFamily="2" charset="-78"/>
                <a:cs typeface="Sakkal Majalla" pitchFamily="2" charset="-78"/>
              </a:rPr>
              <a:t>التي </a:t>
            </a:r>
            <a:r>
              <a:rPr lang="ar-MA" sz="3200" dirty="0" smtClean="0">
                <a:latin typeface="Sakkal Majalla" pitchFamily="2" charset="-78"/>
                <a:cs typeface="Sakkal Majalla" pitchFamily="2" charset="-78"/>
              </a:rPr>
              <a:t>لا تمس بالنظام </a:t>
            </a:r>
            <a:r>
              <a:rPr lang="ar-DZ" sz="3200" dirty="0" smtClean="0">
                <a:latin typeface="Sakkal Majalla" pitchFamily="2" charset="-78"/>
                <a:cs typeface="Sakkal Majalla" pitchFamily="2" charset="-78"/>
              </a:rPr>
              <a:t>و</a:t>
            </a:r>
            <a:r>
              <a:rPr lang="ar-MA" sz="3200" dirty="0" smtClean="0">
                <a:latin typeface="Sakkal Majalla" pitchFamily="2" charset="-78"/>
                <a:cs typeface="Sakkal Majalla" pitchFamily="2" charset="-78"/>
              </a:rPr>
              <a:t>الأمن العمومي</a:t>
            </a:r>
            <a:r>
              <a:rPr lang="ar-DZ" sz="3200" dirty="0" smtClean="0">
                <a:latin typeface="Sakkal Majalla" pitchFamily="2" charset="-78"/>
                <a:cs typeface="Sakkal Majalla" pitchFamily="2" charset="-78"/>
              </a:rPr>
              <a:t>ن</a:t>
            </a:r>
            <a:r>
              <a:rPr lang="ar-MA" sz="3200" dirty="0" smtClean="0">
                <a:latin typeface="Sakkal Majalla" pitchFamily="2" charset="-78"/>
                <a:cs typeface="Sakkal Majalla" pitchFamily="2" charset="-78"/>
              </a:rPr>
              <a:t> عن طريق البيع بالمزاد العلني</a:t>
            </a:r>
            <a:r>
              <a:rPr lang="ar-DZ" sz="3200" dirty="0" smtClean="0">
                <a:latin typeface="Sakkal Majalla" pitchFamily="2" charset="-78"/>
                <a:cs typeface="Sakkal Majalla" pitchFamily="2" charset="-78"/>
              </a:rPr>
              <a:t> (عمومي /حصري ) بعد إجراء الخبرة المناسبة لها من طرف المصالح المختصة .</a:t>
            </a:r>
          </a:p>
        </p:txBody>
      </p:sp>
      <p:sp>
        <p:nvSpPr>
          <p:cNvPr id="5" name="Rectangle 4"/>
          <p:cNvSpPr>
            <a:spLocks noChangeArrowheads="1"/>
          </p:cNvSpPr>
          <p:nvPr/>
        </p:nvSpPr>
        <p:spPr bwMode="auto">
          <a:xfrm>
            <a:off x="2430583" y="404664"/>
            <a:ext cx="7343466"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buClr>
                <a:srgbClr val="FF0000"/>
              </a:buClr>
              <a:buSzPct val="100000"/>
              <a:tabLst>
                <a:tab pos="609600" algn="l"/>
              </a:tabLst>
            </a:pPr>
            <a:r>
              <a:rPr lang="ar-DZ" sz="2800" b="1" dirty="0" smtClean="0">
                <a:latin typeface="Sakkal Majalla" pitchFamily="2" charset="-78"/>
                <a:cs typeface="Sakkal Majalla" pitchFamily="2" charset="-78"/>
              </a:rPr>
              <a:t>التصرف في </a:t>
            </a:r>
            <a:r>
              <a:rPr lang="ar-MA" sz="2800" b="1" dirty="0" smtClean="0">
                <a:latin typeface="Sakkal Majalla" pitchFamily="2" charset="-78"/>
                <a:cs typeface="Sakkal Majalla" pitchFamily="2" charset="-78"/>
              </a:rPr>
              <a:t>البضائع </a:t>
            </a:r>
            <a:r>
              <a:rPr lang="ar-DZ" sz="2800" b="1" dirty="0" smtClean="0">
                <a:latin typeface="Sakkal Majalla" pitchFamily="2" charset="-78"/>
                <a:cs typeface="Sakkal Majalla" pitchFamily="2" charset="-78"/>
              </a:rPr>
              <a:t>المحجوزة  </a:t>
            </a:r>
            <a:endParaRPr lang="ar-SA" sz="2800" b="1" dirty="0">
              <a:latin typeface="Sakkal Majalla" pitchFamily="2" charset="-78"/>
              <a:cs typeface="Sakkal Majalla" pitchFamily="2" charset="-78"/>
            </a:endParaRPr>
          </a:p>
        </p:txBody>
      </p:sp>
      <p:pic>
        <p:nvPicPr>
          <p:cNvPr id="6" name="Image 5" descr="siteoff0-76911.png"/>
          <p:cNvPicPr>
            <a:picLocks noChangeAspect="1"/>
          </p:cNvPicPr>
          <p:nvPr/>
        </p:nvPicPr>
        <p:blipFill>
          <a:blip r:embed="rId2"/>
          <a:stretch>
            <a:fillRect/>
          </a:stretch>
        </p:blipFill>
        <p:spPr>
          <a:xfrm>
            <a:off x="0" y="0"/>
            <a:ext cx="1093895" cy="1071570"/>
          </a:xfrm>
          <a:prstGeom prst="rect">
            <a:avLst/>
          </a:prstGeom>
        </p:spPr>
      </p:pic>
      <p:pic>
        <p:nvPicPr>
          <p:cNvPr id="7" name="Image 6" descr="siteoff0-76911.png"/>
          <p:cNvPicPr>
            <a:picLocks noChangeAspect="1"/>
          </p:cNvPicPr>
          <p:nvPr/>
        </p:nvPicPr>
        <p:blipFill>
          <a:blip r:embed="rId2"/>
          <a:stretch>
            <a:fillRect/>
          </a:stretch>
        </p:blipFill>
        <p:spPr>
          <a:xfrm>
            <a:off x="11507680" y="0"/>
            <a:ext cx="1093895" cy="1071570"/>
          </a:xfrm>
          <a:prstGeom prst="rect">
            <a:avLst/>
          </a:prstGeom>
        </p:spPr>
      </p:pic>
    </p:spTree>
    <p:extLst>
      <p:ext uri="{BB962C8B-B14F-4D97-AF65-F5344CB8AC3E}">
        <p14:creationId xmlns:p14="http://schemas.microsoft.com/office/powerpoint/2010/main" val="4123728271"/>
      </p:ext>
    </p:extLst>
  </p:cSld>
  <p:clrMapOvr>
    <a:masterClrMapping/>
  </p:clrMapOvr>
  <p:transition spd="slow" advTm="51084">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7389" y="1287013"/>
            <a:ext cx="12109411" cy="526297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6"/>
          </a:lnRef>
          <a:fillRef idx="1">
            <a:schemeClr val="lt1"/>
          </a:fillRef>
          <a:effectRef idx="0">
            <a:schemeClr val="accent6"/>
          </a:effectRef>
          <a:fontRef idx="minor">
            <a:schemeClr val="dk1"/>
          </a:fontRef>
        </p:style>
        <p:txBody>
          <a:bodyPr wrap="square" anchor="ctr">
            <a:spAutoFit/>
          </a:bodyPr>
          <a:lstStyle/>
          <a:p>
            <a:pPr algn="justLow" rtl="1">
              <a:buClr>
                <a:srgbClr val="FF0000"/>
              </a:buClr>
              <a:buSzPct val="100000"/>
              <a:tabLst>
                <a:tab pos="609600" algn="l"/>
              </a:tabLst>
            </a:pPr>
            <a:r>
              <a:rPr lang="ar-DZ" sz="2800" dirty="0" smtClean="0">
                <a:latin typeface="Sakkal Majalla" pitchFamily="2" charset="-78"/>
                <a:cs typeface="Sakkal Majalla" pitchFamily="2" charset="-78"/>
              </a:rPr>
              <a:t>فطبقا </a:t>
            </a:r>
            <a:r>
              <a:rPr lang="ar-DZ" sz="2800" b="1" dirty="0" smtClean="0">
                <a:latin typeface="Sakkal Majalla" pitchFamily="2" charset="-78"/>
                <a:cs typeface="Sakkal Majalla" pitchFamily="2" charset="-78"/>
              </a:rPr>
              <a:t>للمادة 130 من قانون المالية لسنة 2022</a:t>
            </a:r>
            <a:r>
              <a:rPr lang="ar-DZ" sz="2800" dirty="0" smtClean="0">
                <a:latin typeface="Sakkal Majalla" pitchFamily="2" charset="-78"/>
                <a:cs typeface="Sakkal Majalla" pitchFamily="2" charset="-78"/>
              </a:rPr>
              <a:t> التي تممت و عدلت </a:t>
            </a:r>
            <a:r>
              <a:rPr lang="ar-DZ" sz="2800" b="1" dirty="0" smtClean="0">
                <a:latin typeface="Sakkal Majalla" pitchFamily="2" charset="-78"/>
                <a:cs typeface="Sakkal Majalla" pitchFamily="2" charset="-78"/>
              </a:rPr>
              <a:t>المادة 300 من قانون الجمارك </a:t>
            </a:r>
            <a:r>
              <a:rPr lang="ar-DZ" sz="2800" dirty="0" smtClean="0">
                <a:latin typeface="Sakkal Majalla" pitchFamily="2" charset="-78"/>
                <a:cs typeface="Sakkal Majalla" pitchFamily="2" charset="-78"/>
              </a:rPr>
              <a:t>و التي تنص على أنه يجوز لإدارة الجمارك أن تقوم </a:t>
            </a:r>
            <a:r>
              <a:rPr lang="ar-DZ" sz="2800" dirty="0" err="1" smtClean="0">
                <a:latin typeface="Sakkal Majalla" pitchFamily="2" charset="-78"/>
                <a:cs typeface="Sakkal Majalla" pitchFamily="2" charset="-78"/>
              </a:rPr>
              <a:t>بناءا</a:t>
            </a:r>
            <a:r>
              <a:rPr lang="ar-DZ" sz="2800" dirty="0" smtClean="0">
                <a:latin typeface="Sakkal Majalla" pitchFamily="2" charset="-78"/>
                <a:cs typeface="Sakkal Majalla" pitchFamily="2" charset="-78"/>
              </a:rPr>
              <a:t> على ترخيص من رئيس المحكمة ، قبل صدور الحكم النهائي ببيع :</a:t>
            </a:r>
          </a:p>
          <a:p>
            <a:pPr algn="justLow" rtl="1">
              <a:buClr>
                <a:srgbClr val="FF0000"/>
              </a:buClr>
              <a:buSzPct val="100000"/>
              <a:tabLst>
                <a:tab pos="609600" algn="l"/>
              </a:tabLst>
            </a:pPr>
            <a:r>
              <a:rPr lang="ar-DZ" sz="2800" b="1" dirty="0" smtClean="0">
                <a:latin typeface="Sakkal Majalla" pitchFamily="2" charset="-78"/>
                <a:cs typeface="Sakkal Majalla" pitchFamily="2" charset="-78"/>
              </a:rPr>
              <a:t>وسائل النقل المحجوزة ، و البضائع المحجوزة ،</a:t>
            </a:r>
          </a:p>
          <a:p>
            <a:pPr algn="justLow" rtl="1">
              <a:buClr>
                <a:srgbClr val="FF0000"/>
              </a:buClr>
              <a:buSzPct val="100000"/>
              <a:tabLst>
                <a:tab pos="609600" algn="l"/>
              </a:tabLst>
            </a:pPr>
            <a:r>
              <a:rPr lang="ar-DZ" sz="2800" b="1" dirty="0" smtClean="0">
                <a:latin typeface="Sakkal Majalla" pitchFamily="2" charset="-78"/>
                <a:cs typeface="Sakkal Majalla" pitchFamily="2" charset="-78"/>
              </a:rPr>
              <a:t>أ – </a:t>
            </a:r>
            <a:r>
              <a:rPr lang="ar-DZ" sz="2800" dirty="0" smtClean="0">
                <a:latin typeface="Sakkal Majalla" pitchFamily="2" charset="-78"/>
                <a:cs typeface="Sakkal Majalla" pitchFamily="2" charset="-78"/>
              </a:rPr>
              <a:t>القابلة للتلف :</a:t>
            </a:r>
          </a:p>
          <a:p>
            <a:pPr algn="justLow" rtl="1">
              <a:buClr>
                <a:srgbClr val="FF0000"/>
              </a:buClr>
              <a:buSzPct val="100000"/>
              <a:tabLst>
                <a:tab pos="609600" algn="l"/>
              </a:tabLst>
            </a:pPr>
            <a:r>
              <a:rPr lang="ar-DZ" sz="2800" b="1" dirty="0" smtClean="0">
                <a:latin typeface="Sakkal Majalla" pitchFamily="2" charset="-78"/>
                <a:cs typeface="Sakkal Majalla" pitchFamily="2" charset="-78"/>
              </a:rPr>
              <a:t>ب _ </a:t>
            </a:r>
            <a:r>
              <a:rPr lang="ar-DZ" sz="2800" dirty="0" smtClean="0">
                <a:latin typeface="Sakkal Majalla" pitchFamily="2" charset="-78"/>
                <a:cs typeface="Sakkal Majalla" pitchFamily="2" charset="-78"/>
              </a:rPr>
              <a:t>التي هي عرضة لتقلب الأسعار </a:t>
            </a:r>
          </a:p>
          <a:p>
            <a:pPr algn="justLow" rtl="1">
              <a:buClr>
                <a:srgbClr val="FF0000"/>
              </a:buClr>
              <a:buSzPct val="100000"/>
              <a:tabLst>
                <a:tab pos="609600" algn="l"/>
              </a:tabLst>
            </a:pPr>
            <a:r>
              <a:rPr lang="ar-DZ" sz="2800" b="1" dirty="0" smtClean="0">
                <a:latin typeface="Sakkal Majalla" pitchFamily="2" charset="-78"/>
                <a:cs typeface="Sakkal Majalla" pitchFamily="2" charset="-78"/>
              </a:rPr>
              <a:t>ج _ </a:t>
            </a:r>
            <a:r>
              <a:rPr lang="ar-DZ" sz="2800" dirty="0" smtClean="0">
                <a:latin typeface="Sakkal Majalla" pitchFamily="2" charset="-78"/>
                <a:cs typeface="Sakkal Majalla" pitchFamily="2" charset="-78"/>
              </a:rPr>
              <a:t>التي تتطلب ظروفا خاصة للحفظ </a:t>
            </a:r>
          </a:p>
          <a:p>
            <a:pPr algn="justLow" rtl="1">
              <a:buClr>
                <a:srgbClr val="FF0000"/>
              </a:buClr>
              <a:buSzPct val="100000"/>
              <a:tabLst>
                <a:tab pos="609600" algn="l"/>
              </a:tabLst>
            </a:pPr>
            <a:r>
              <a:rPr lang="ar-DZ" sz="2800" b="1" dirty="0" smtClean="0">
                <a:latin typeface="Sakkal Majalla" pitchFamily="2" charset="-78"/>
                <a:cs typeface="Sakkal Majalla" pitchFamily="2" charset="-78"/>
              </a:rPr>
              <a:t>د_ </a:t>
            </a:r>
            <a:r>
              <a:rPr lang="ar-DZ" sz="2800" dirty="0" smtClean="0">
                <a:latin typeface="Sakkal Majalla" pitchFamily="2" charset="-78"/>
                <a:cs typeface="Sakkal Majalla" pitchFamily="2" charset="-78"/>
              </a:rPr>
              <a:t>التي يشكل بقاؤها في اماكن تخزينها خطرا على الامن أو الصحة العموميين ,</a:t>
            </a:r>
          </a:p>
          <a:p>
            <a:pPr marL="457200" indent="-457200" algn="justLow" rtl="1">
              <a:buClr>
                <a:srgbClr val="FF0000"/>
              </a:buClr>
              <a:buSzPct val="100000"/>
              <a:buFontTx/>
              <a:buChar char="-"/>
              <a:tabLst>
                <a:tab pos="609600" algn="l"/>
              </a:tabLst>
            </a:pPr>
            <a:r>
              <a:rPr lang="ar-DZ" sz="2800" dirty="0" err="1" smtClean="0">
                <a:latin typeface="Sakkal Majalla" pitchFamily="2" charset="-78"/>
                <a:cs typeface="Sakkal Majalla" pitchFamily="2" charset="-78"/>
              </a:rPr>
              <a:t>الحيونات</a:t>
            </a:r>
            <a:r>
              <a:rPr lang="ar-DZ" sz="2800" dirty="0" smtClean="0">
                <a:latin typeface="Sakkal Majalla" pitchFamily="2" charset="-78"/>
                <a:cs typeface="Sakkal Majalla" pitchFamily="2" charset="-78"/>
              </a:rPr>
              <a:t> الحية المحجوزة </a:t>
            </a:r>
          </a:p>
          <a:p>
            <a:pPr marL="457200" indent="-457200" algn="justLow" rtl="1">
              <a:buClr>
                <a:srgbClr val="FF0000"/>
              </a:buClr>
              <a:buSzPct val="100000"/>
              <a:buFontTx/>
              <a:buChar char="-"/>
              <a:tabLst>
                <a:tab pos="609600" algn="l"/>
              </a:tabLst>
            </a:pPr>
            <a:r>
              <a:rPr lang="ar-DZ" sz="2800" dirty="0" smtClean="0">
                <a:latin typeface="Sakkal Majalla" pitchFamily="2" charset="-78"/>
                <a:cs typeface="Sakkal Majalla" pitchFamily="2" charset="-78"/>
              </a:rPr>
              <a:t>وسائل النقل الموقوفة كضمان </a:t>
            </a:r>
          </a:p>
          <a:p>
            <a:pPr algn="justLow" rtl="1">
              <a:buClr>
                <a:srgbClr val="FF0000"/>
              </a:buClr>
              <a:buSzPct val="100000"/>
              <a:tabLst>
                <a:tab pos="609600" algn="l"/>
              </a:tabLst>
            </a:pPr>
            <a:r>
              <a:rPr lang="ar-DZ" sz="2800" dirty="0" smtClean="0">
                <a:latin typeface="Sakkal Majalla" pitchFamily="2" charset="-78"/>
                <a:cs typeface="Sakkal Majalla" pitchFamily="2" charset="-78"/>
              </a:rPr>
              <a:t>          يعتبر أمر رئيس المحكمة نافذا بالرغم من المعارضة أو </a:t>
            </a:r>
            <a:r>
              <a:rPr lang="ar-DZ" sz="2800" dirty="0" err="1" smtClean="0">
                <a:latin typeface="Sakkal Majalla" pitchFamily="2" charset="-78"/>
                <a:cs typeface="Sakkal Majalla" pitchFamily="2" charset="-78"/>
              </a:rPr>
              <a:t>الإستئناف</a:t>
            </a:r>
            <a:r>
              <a:rPr lang="ar-DZ" sz="2800" dirty="0" smtClean="0">
                <a:latin typeface="Sakkal Majalla" pitchFamily="2" charset="-78"/>
                <a:cs typeface="Sakkal Majalla" pitchFamily="2" charset="-78"/>
              </a:rPr>
              <a:t> </a:t>
            </a:r>
          </a:p>
          <a:p>
            <a:pPr algn="justLow" rtl="1">
              <a:buClr>
                <a:srgbClr val="FF0000"/>
              </a:buClr>
              <a:buSzPct val="100000"/>
              <a:tabLst>
                <a:tab pos="609600" algn="l"/>
              </a:tabLst>
            </a:pPr>
            <a:r>
              <a:rPr lang="ar-DZ" sz="2800" dirty="0" smtClean="0">
                <a:latin typeface="Sakkal Majalla" pitchFamily="2" charset="-78"/>
                <a:cs typeface="Sakkal Majalla" pitchFamily="2" charset="-78"/>
              </a:rPr>
              <a:t>          يودع حاصل البيع في صندوق قابض الجمارك المعني ليتصرف فيه وفقا للحكم الذي تصدره المحكمة المكلفة بالبت في دعوى الحجز .</a:t>
            </a:r>
            <a:endParaRPr lang="ar-DZ" sz="3200" dirty="0" smtClean="0">
              <a:latin typeface="Sakkal Majalla" pitchFamily="2" charset="-78"/>
              <a:cs typeface="Sakkal Majalla" pitchFamily="2" charset="-78"/>
            </a:endParaRPr>
          </a:p>
        </p:txBody>
      </p:sp>
      <p:sp>
        <p:nvSpPr>
          <p:cNvPr id="5" name="Rectangle 4"/>
          <p:cNvSpPr>
            <a:spLocks noChangeArrowheads="1"/>
          </p:cNvSpPr>
          <p:nvPr/>
        </p:nvSpPr>
        <p:spPr bwMode="auto">
          <a:xfrm>
            <a:off x="2855021" y="428604"/>
            <a:ext cx="7315972" cy="523220"/>
          </a:xfrm>
          <a:prstGeom prst="rect">
            <a:avLst/>
          </a:prstGeom>
          <a:gradFill>
            <a:gsLst>
              <a:gs pos="88000">
                <a:schemeClr val="accent3">
                  <a:tint val="70000"/>
                  <a:satMod val="130000"/>
                </a:schemeClr>
              </a:gs>
              <a:gs pos="43000">
                <a:schemeClr val="accent3">
                  <a:tint val="44000"/>
                  <a:satMod val="165000"/>
                </a:schemeClr>
              </a:gs>
              <a:gs pos="93000">
                <a:schemeClr val="accent3">
                  <a:tint val="15000"/>
                  <a:satMod val="165000"/>
                </a:schemeClr>
              </a:gs>
              <a:gs pos="100000">
                <a:schemeClr val="accent3">
                  <a:tint val="5000"/>
                  <a:satMod val="250000"/>
                </a:schemeClr>
              </a:gs>
            </a:gsLst>
          </a:gradFill>
          <a:ln/>
        </p:spPr>
        <p:style>
          <a:lnRef idx="1">
            <a:schemeClr val="accent3"/>
          </a:lnRef>
          <a:fillRef idx="2">
            <a:schemeClr val="accent3"/>
          </a:fillRef>
          <a:effectRef idx="1">
            <a:schemeClr val="accent3"/>
          </a:effectRef>
          <a:fontRef idx="minor">
            <a:schemeClr val="dk1"/>
          </a:fontRef>
        </p:style>
        <p:txBody>
          <a:bodyPr wrap="square" anchor="ctr">
            <a:spAutoFit/>
          </a:bodyPr>
          <a:lstStyle/>
          <a:p>
            <a:pPr algn="ctr" rtl="1">
              <a:buClr>
                <a:srgbClr val="FF0000"/>
              </a:buClr>
              <a:buSzPct val="100000"/>
              <a:tabLst>
                <a:tab pos="609600" algn="l"/>
              </a:tabLst>
            </a:pPr>
            <a:r>
              <a:rPr lang="ar-DZ" sz="2800" b="1" dirty="0" smtClean="0">
                <a:latin typeface="Sakkal Majalla" pitchFamily="2" charset="-78"/>
                <a:cs typeface="Sakkal Majalla" pitchFamily="2" charset="-78"/>
              </a:rPr>
              <a:t>التصرف في </a:t>
            </a:r>
            <a:r>
              <a:rPr lang="ar-MA" sz="2800" b="1" dirty="0" smtClean="0">
                <a:latin typeface="Sakkal Majalla" pitchFamily="2" charset="-78"/>
                <a:cs typeface="Sakkal Majalla" pitchFamily="2" charset="-78"/>
              </a:rPr>
              <a:t>البضائع </a:t>
            </a:r>
            <a:r>
              <a:rPr lang="ar-DZ" sz="2800" b="1" dirty="0" smtClean="0">
                <a:latin typeface="Sakkal Majalla" pitchFamily="2" charset="-78"/>
                <a:cs typeface="Sakkal Majalla" pitchFamily="2" charset="-78"/>
              </a:rPr>
              <a:t>المحجوزة عن طريق البيع </a:t>
            </a:r>
            <a:endParaRPr lang="ar-SA" sz="2800" b="1" dirty="0">
              <a:latin typeface="Sakkal Majalla" pitchFamily="2" charset="-78"/>
              <a:cs typeface="Sakkal Majalla" pitchFamily="2" charset="-78"/>
            </a:endParaRPr>
          </a:p>
        </p:txBody>
      </p:sp>
      <p:pic>
        <p:nvPicPr>
          <p:cNvPr id="6" name="Image 5" descr="siteoff0-76911.png"/>
          <p:cNvPicPr>
            <a:picLocks noChangeAspect="1"/>
          </p:cNvPicPr>
          <p:nvPr/>
        </p:nvPicPr>
        <p:blipFill>
          <a:blip r:embed="rId2"/>
          <a:stretch>
            <a:fillRect/>
          </a:stretch>
        </p:blipFill>
        <p:spPr>
          <a:xfrm>
            <a:off x="11507680" y="0"/>
            <a:ext cx="1093895" cy="1071570"/>
          </a:xfrm>
          <a:prstGeom prst="rect">
            <a:avLst/>
          </a:prstGeom>
        </p:spPr>
      </p:pic>
      <p:pic>
        <p:nvPicPr>
          <p:cNvPr id="7" name="Image 6" descr="siteoff0-76911.png"/>
          <p:cNvPicPr>
            <a:picLocks noChangeAspect="1"/>
          </p:cNvPicPr>
          <p:nvPr/>
        </p:nvPicPr>
        <p:blipFill>
          <a:blip r:embed="rId2"/>
          <a:stretch>
            <a:fillRect/>
          </a:stretch>
        </p:blipFill>
        <p:spPr>
          <a:xfrm>
            <a:off x="0" y="0"/>
            <a:ext cx="1093895" cy="1071570"/>
          </a:xfrm>
          <a:prstGeom prst="rect">
            <a:avLst/>
          </a:prstGeom>
        </p:spPr>
      </p:pic>
    </p:spTree>
    <p:extLst>
      <p:ext uri="{BB962C8B-B14F-4D97-AF65-F5344CB8AC3E}">
        <p14:creationId xmlns:p14="http://schemas.microsoft.com/office/powerpoint/2010/main" val="944343446"/>
      </p:ext>
    </p:extLst>
  </p:cSld>
  <p:clrMapOvr>
    <a:masterClrMapping/>
  </p:clrMapOvr>
  <p:transition spd="slow" advTm="61071">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1"/>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0.1"/>
</p:tagLst>
</file>

<file path=ppt/tags/tag9.xml><?xml version="1.0" encoding="utf-8"?>
<p:tagLst xmlns:a="http://schemas.openxmlformats.org/drawingml/2006/main" xmlns:r="http://schemas.openxmlformats.org/officeDocument/2006/relationships" xmlns:p="http://schemas.openxmlformats.org/presentationml/2006/main">
  <p:tag name="TIMING" val="|0.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3677</TotalTime>
  <Words>1868</Words>
  <Application>Microsoft Office PowerPoint</Application>
  <PresentationFormat>Personnalisé</PresentationFormat>
  <Paragraphs>114</Paragraphs>
  <Slides>18</Slides>
  <Notes>7</Notes>
  <HiddenSlides>0</HiddenSlides>
  <MMClips>1</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MALIK</cp:lastModifiedBy>
  <cp:revision>527</cp:revision>
  <cp:lastPrinted>2015-11-19T08:28:56Z</cp:lastPrinted>
  <dcterms:created xsi:type="dcterms:W3CDTF">2015-10-08T08:35:46Z</dcterms:created>
  <dcterms:modified xsi:type="dcterms:W3CDTF">2023-11-15T08:11:06Z</dcterms:modified>
</cp:coreProperties>
</file>